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48"/>
  </p:notesMasterIdLst>
  <p:handoutMasterIdLst>
    <p:handoutMasterId r:id="rId49"/>
  </p:handoutMasterIdLst>
  <p:sldIdLst>
    <p:sldId id="257" r:id="rId2"/>
    <p:sldId id="285" r:id="rId3"/>
    <p:sldId id="279" r:id="rId4"/>
    <p:sldId id="310" r:id="rId5"/>
    <p:sldId id="288" r:id="rId6"/>
    <p:sldId id="292" r:id="rId7"/>
    <p:sldId id="335" r:id="rId8"/>
    <p:sldId id="340" r:id="rId9"/>
    <p:sldId id="287" r:id="rId10"/>
    <p:sldId id="323" r:id="rId11"/>
    <p:sldId id="324" r:id="rId12"/>
    <p:sldId id="322" r:id="rId13"/>
    <p:sldId id="326" r:id="rId14"/>
    <p:sldId id="325" r:id="rId15"/>
    <p:sldId id="342" r:id="rId16"/>
    <p:sldId id="293" r:id="rId17"/>
    <p:sldId id="294" r:id="rId18"/>
    <p:sldId id="296" r:id="rId19"/>
    <p:sldId id="341" r:id="rId20"/>
    <p:sldId id="297" r:id="rId21"/>
    <p:sldId id="336" r:id="rId22"/>
    <p:sldId id="343" r:id="rId23"/>
    <p:sldId id="327" r:id="rId24"/>
    <p:sldId id="329" r:id="rId25"/>
    <p:sldId id="302" r:id="rId26"/>
    <p:sldId id="309" r:id="rId27"/>
    <p:sldId id="303" r:id="rId28"/>
    <p:sldId id="306" r:id="rId29"/>
    <p:sldId id="305" r:id="rId30"/>
    <p:sldId id="344" r:id="rId31"/>
    <p:sldId id="328" r:id="rId32"/>
    <p:sldId id="330" r:id="rId33"/>
    <p:sldId id="345" r:id="rId34"/>
    <p:sldId id="332" r:id="rId35"/>
    <p:sldId id="333" r:id="rId36"/>
    <p:sldId id="307" r:id="rId37"/>
    <p:sldId id="278" r:id="rId38"/>
    <p:sldId id="295" r:id="rId39"/>
    <p:sldId id="334" r:id="rId40"/>
    <p:sldId id="338" r:id="rId41"/>
    <p:sldId id="339" r:id="rId42"/>
    <p:sldId id="337" r:id="rId43"/>
    <p:sldId id="291" r:id="rId44"/>
    <p:sldId id="267" r:id="rId45"/>
    <p:sldId id="289" r:id="rId46"/>
    <p:sldId id="290" r:id="rId47"/>
  </p:sldIdLst>
  <p:sldSz cx="9144000" cy="5143500" type="screen16x9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754">
          <p15:clr>
            <a:srgbClr val="A4A3A4"/>
          </p15:clr>
        </p15:guide>
        <p15:guide id="3" orient="horz" pos="577">
          <p15:clr>
            <a:srgbClr val="A4A3A4"/>
          </p15:clr>
        </p15:guide>
        <p15:guide id="4" pos="2880">
          <p15:clr>
            <a:srgbClr val="A4A3A4"/>
          </p15:clr>
        </p15:guide>
        <p15:guide id="5" pos="476">
          <p15:clr>
            <a:srgbClr val="A4A3A4"/>
          </p15:clr>
        </p15:guide>
        <p15:guide id="6" pos="52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65"/>
    <a:srgbClr val="CC0000"/>
    <a:srgbClr val="595959"/>
    <a:srgbClr val="89C765"/>
    <a:srgbClr val="265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3" autoAdjust="0"/>
    <p:restoredTop sz="91621"/>
  </p:normalViewPr>
  <p:slideViewPr>
    <p:cSldViewPr showGuides="1">
      <p:cViewPr>
        <p:scale>
          <a:sx n="92" d="100"/>
          <a:sy n="92" d="100"/>
        </p:scale>
        <p:origin x="1224" y="1184"/>
      </p:cViewPr>
      <p:guideLst>
        <p:guide orient="horz" pos="1620"/>
        <p:guide orient="horz" pos="2754"/>
        <p:guide orient="horz" pos="577"/>
        <p:guide pos="2880"/>
        <p:guide pos="476"/>
        <p:guide pos="52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406B0E0F-0591-4AC5-B031-25803E18640D}" type="datetimeFigureOut">
              <a:rPr lang="de-DE"/>
              <a:pPr>
                <a:defRPr/>
              </a:pPr>
              <a:t>25.04.21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EA24F55-777E-4E3F-A2EA-CF19629F41D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260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5616EDD-9E62-4560-AB9D-EBF97163CE5E}" type="datetimeFigureOut">
              <a:rPr lang="de-DE"/>
              <a:pPr>
                <a:defRPr/>
              </a:pPr>
              <a:t>25.04.21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07B07F09-2E78-4401-8456-77BCAA34158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43218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B07F09-2E78-4401-8456-77BCAA34158E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555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B07F09-2E78-4401-8456-77BCAA34158E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9748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B07F09-2E78-4401-8456-77BCAA34158E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20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B07F09-2E78-4401-8456-77BCAA34158E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362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B07F09-2E78-4401-8456-77BCAA34158E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333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B07F09-2E78-4401-8456-77BCAA34158E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8705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B07F09-2E78-4401-8456-77BCAA34158E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9767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B07F09-2E78-4401-8456-77BCAA34158E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7608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B07F09-2E78-4401-8456-77BCAA34158E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527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operatorname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}(A) = \{ \sigma \in S_{V_A} \mid \\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l_A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(\sigma(v))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l_A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(v) \text{ for all } v \in V_A, \\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l_A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(e)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l_A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(\sigma(e)) \text{ for all } e \in E_A \}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B07F09-2E78-4401-8456-77BCAA34158E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596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B07F09-2E78-4401-8456-77BCAA34158E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580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B07F09-2E78-4401-8456-77BCAA34158E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595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55650" y="1270000"/>
            <a:ext cx="7632700" cy="1727200"/>
          </a:xfrm>
          <a:prstGeom prst="rect">
            <a:avLst/>
          </a:prstGeom>
        </p:spPr>
        <p:txBody>
          <a:bodyPr lIns="91399" tIns="45702" rIns="35982" bIns="45702"/>
          <a:lstStyle>
            <a:lvl1pPr algn="l" defTabSz="2968782" rtl="0" eaLnBrk="1" latinLnBrk="0" hangingPunct="1">
              <a:spcBef>
                <a:spcPct val="0"/>
              </a:spcBef>
              <a:buNone/>
              <a:defRPr lang="en-US" sz="9600" kern="1200" dirty="0">
                <a:solidFill>
                  <a:srgbClr val="265E87"/>
                </a:solidFill>
                <a:latin typeface="DIN-Bold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noProof="0" smtClean="0">
              <a:latin typeface="Tw Cen MT"/>
              <a:cs typeface="Tw Cen MT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755650" y="1347614"/>
            <a:ext cx="7869486" cy="857250"/>
          </a:xfrm>
          <a:prstGeom prst="rect">
            <a:avLst/>
          </a:prstGeom>
        </p:spPr>
        <p:txBody>
          <a:bodyPr/>
          <a:lstStyle>
            <a:lvl1pPr algn="l">
              <a:defRPr lang="en-US" sz="4800" b="1" kern="1200" dirty="0" smtClean="0">
                <a:solidFill>
                  <a:srgbClr val="265E87"/>
                </a:solidFill>
                <a:latin typeface="Tw Cen MT"/>
                <a:ea typeface="Verdana" pitchFamily="34" charset="0"/>
                <a:cs typeface="Tw Cen MT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4800" noProof="0" smtClean="0"/>
              <a:t>Click to edit Master title style</a:t>
            </a:r>
            <a:endParaRPr lang="en-US" sz="4800" noProof="0" dirty="0" smtClean="0"/>
          </a:p>
        </p:txBody>
      </p:sp>
      <p:sp>
        <p:nvSpPr>
          <p:cNvPr id="8" name="Rectangle 7"/>
          <p:cNvSpPr/>
          <p:nvPr userDrawn="1"/>
        </p:nvSpPr>
        <p:spPr>
          <a:xfrm>
            <a:off x="8100392" y="4083918"/>
            <a:ext cx="936104" cy="8640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755577" y="2355726"/>
            <a:ext cx="4608512" cy="19448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chemeClr val="tx2"/>
                </a:solidFill>
                <a:latin typeface="Tw Cen MT"/>
                <a:cs typeface="Tw Cen M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56" y="4589463"/>
            <a:ext cx="24876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0"/>
          <p:cNvSpPr/>
          <p:nvPr/>
        </p:nvSpPr>
        <p:spPr>
          <a:xfrm>
            <a:off x="179388" y="4371975"/>
            <a:ext cx="8785225" cy="6477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9" tIns="45702" rIns="91399" bIns="4570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u="sng" noProof="0">
              <a:solidFill>
                <a:schemeClr val="bg1">
                  <a:lumMod val="85000"/>
                </a:schemeClr>
              </a:solidFill>
              <a:latin typeface="Tw Cen MT"/>
              <a:cs typeface="Tw Cen MT"/>
            </a:endParaRPr>
          </a:p>
        </p:txBody>
      </p:sp>
      <p:pic>
        <p:nvPicPr>
          <p:cNvPr id="4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88" y="4567238"/>
            <a:ext cx="1711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975" y="4567238"/>
            <a:ext cx="547688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88" y="4538663"/>
            <a:ext cx="11636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988" y="4460875"/>
            <a:ext cx="11334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56" y="4594798"/>
            <a:ext cx="1854325" cy="318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 descr="2014_01_20-Logo_Compiler_Construction-20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3478"/>
            <a:ext cx="1841629" cy="6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88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395288" y="195486"/>
            <a:ext cx="6913562" cy="50482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de-DE" sz="2400" b="1" kern="1200" dirty="0" smtClean="0">
                <a:solidFill>
                  <a:srgbClr val="265E87"/>
                </a:solidFill>
                <a:latin typeface="Tw Cen MT"/>
                <a:ea typeface="+mn-ea"/>
                <a:cs typeface="Tw Cen MT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lang="en-US" sz="2400" kern="1200" dirty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395288" y="915566"/>
            <a:ext cx="8569325" cy="374399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>
                <a:latin typeface="Tw Cen MT"/>
                <a:cs typeface="Tw Cen MT"/>
              </a:defRPr>
            </a:lvl1pPr>
            <a:lvl2pPr marL="742950" indent="-285750">
              <a:buClr>
                <a:schemeClr val="accent6"/>
              </a:buClr>
              <a:buSzPct val="80000"/>
              <a:buFont typeface="Wingdings" charset="2"/>
              <a:buChar char="q"/>
              <a:defRPr sz="1800">
                <a:latin typeface="Tw Cen MT"/>
                <a:cs typeface="Tw Cen MT"/>
              </a:defRPr>
            </a:lvl2pPr>
            <a:lvl3pPr marL="1143000" indent="-228600">
              <a:buClr>
                <a:schemeClr val="accent3"/>
              </a:buClr>
              <a:buSzPct val="120000"/>
              <a:buFont typeface="Wingdings" charset="2"/>
              <a:buChar char="§"/>
              <a:defRPr sz="1600">
                <a:latin typeface="Tw Cen MT"/>
                <a:cs typeface="Tw Cen MT"/>
              </a:defRPr>
            </a:lvl3pPr>
            <a:lvl4pPr marL="1600200" indent="-228600">
              <a:buClr>
                <a:schemeClr val="accent5"/>
              </a:buClr>
              <a:buSzPct val="120000"/>
              <a:buFont typeface="Wingdings" charset="2"/>
              <a:buChar char="§"/>
              <a:defRPr sz="1400">
                <a:latin typeface="Tw Cen MT"/>
                <a:cs typeface="Tw Cen MT"/>
              </a:defRPr>
            </a:lvl4pPr>
            <a:lvl5pPr marL="2057400" indent="-228600">
              <a:buClr>
                <a:schemeClr val="accent4"/>
              </a:buClr>
              <a:buSzPct val="120000"/>
              <a:buFont typeface="Wingdings" charset="2"/>
              <a:buChar char="§"/>
              <a:defRPr sz="1400">
                <a:latin typeface="Tw Cen MT"/>
                <a:cs typeface="Tw Cen MT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788" y="4714542"/>
            <a:ext cx="504056" cy="287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1" smtClean="0">
                <a:solidFill>
                  <a:srgbClr val="265E87"/>
                </a:solidFill>
                <a:latin typeface="Tw Cen MT"/>
                <a:cs typeface="Tw Cen MT"/>
              </a:defRPr>
            </a:lvl1pPr>
          </a:lstStyle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183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/>
          <p:cNvSpPr>
            <a:spLocks noGrp="1"/>
          </p:cNvSpPr>
          <p:nvPr>
            <p:ph sz="quarter" idx="14"/>
          </p:nvPr>
        </p:nvSpPr>
        <p:spPr>
          <a:xfrm>
            <a:off x="395289" y="915988"/>
            <a:ext cx="4320728" cy="374399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>
                <a:latin typeface="Tw Cen MT"/>
                <a:cs typeface="Tw Cen MT"/>
              </a:defRPr>
            </a:lvl1pPr>
            <a:lvl2pPr marL="742950" indent="-285750">
              <a:buClr>
                <a:schemeClr val="accent6"/>
              </a:buClr>
              <a:buSzPct val="80000"/>
              <a:buFont typeface="Wingdings" charset="2"/>
              <a:buChar char="q"/>
              <a:defRPr sz="1800">
                <a:latin typeface="Tw Cen MT"/>
                <a:cs typeface="Tw Cen MT"/>
              </a:defRPr>
            </a:lvl2pPr>
            <a:lvl3pPr marL="1143000" indent="-228600">
              <a:buClr>
                <a:schemeClr val="accent3"/>
              </a:buClr>
              <a:buSzPct val="120000"/>
              <a:buFont typeface="Wingdings" charset="2"/>
              <a:buChar char="§"/>
              <a:defRPr sz="1600">
                <a:latin typeface="Tw Cen MT"/>
                <a:cs typeface="Tw Cen MT"/>
              </a:defRPr>
            </a:lvl3pPr>
            <a:lvl4pPr marL="1600200" indent="-228600">
              <a:buClr>
                <a:schemeClr val="accent5"/>
              </a:buClr>
              <a:buSzPct val="120000"/>
              <a:buFont typeface="Wingdings" charset="2"/>
              <a:buChar char="§"/>
              <a:defRPr sz="1400">
                <a:latin typeface="Tw Cen MT"/>
                <a:cs typeface="Tw Cen MT"/>
              </a:defRPr>
            </a:lvl4pPr>
            <a:lvl5pPr marL="2057400" indent="-228600">
              <a:buClr>
                <a:schemeClr val="accent4"/>
              </a:buClr>
              <a:buSzPct val="120000"/>
              <a:buFont typeface="Wingdings" charset="2"/>
              <a:buChar char="§"/>
              <a:defRPr sz="1400">
                <a:latin typeface="Tw Cen MT"/>
                <a:cs typeface="Tw Cen MT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7" name="Content Placeholder 15"/>
          <p:cNvSpPr>
            <a:spLocks noGrp="1"/>
          </p:cNvSpPr>
          <p:nvPr>
            <p:ph sz="quarter" idx="15"/>
          </p:nvPr>
        </p:nvSpPr>
        <p:spPr>
          <a:xfrm>
            <a:off x="4716016" y="915988"/>
            <a:ext cx="4248597" cy="374399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>
                <a:latin typeface="Tw Cen MT"/>
                <a:cs typeface="Tw Cen MT"/>
              </a:defRPr>
            </a:lvl1pPr>
            <a:lvl2pPr marL="742950" indent="-285750">
              <a:buClr>
                <a:schemeClr val="accent6"/>
              </a:buClr>
              <a:buSzPct val="80000"/>
              <a:buFont typeface="Wingdings" charset="2"/>
              <a:buChar char="q"/>
              <a:defRPr sz="1800">
                <a:latin typeface="Tw Cen MT"/>
                <a:cs typeface="Tw Cen MT"/>
              </a:defRPr>
            </a:lvl2pPr>
            <a:lvl3pPr marL="1143000" indent="-228600">
              <a:buClr>
                <a:schemeClr val="accent3"/>
              </a:buClr>
              <a:buSzPct val="120000"/>
              <a:buFont typeface="Wingdings" charset="2"/>
              <a:buChar char="§"/>
              <a:defRPr sz="1600">
                <a:latin typeface="Tw Cen MT"/>
                <a:cs typeface="Tw Cen MT"/>
              </a:defRPr>
            </a:lvl3pPr>
            <a:lvl4pPr marL="1600200" indent="-228600">
              <a:buClr>
                <a:schemeClr val="accent5"/>
              </a:buClr>
              <a:buSzPct val="120000"/>
              <a:buFont typeface="Wingdings" charset="2"/>
              <a:buChar char="§"/>
              <a:defRPr sz="1400">
                <a:latin typeface="Tw Cen MT"/>
                <a:cs typeface="Tw Cen MT"/>
              </a:defRPr>
            </a:lvl4pPr>
            <a:lvl5pPr marL="2057400" indent="-228600">
              <a:buClr>
                <a:schemeClr val="accent4"/>
              </a:buClr>
              <a:buSzPct val="120000"/>
              <a:buFont typeface="Wingdings" charset="2"/>
              <a:buChar char="§"/>
              <a:defRPr sz="1400">
                <a:latin typeface="Tw Cen MT"/>
                <a:cs typeface="Tw Cen MT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/>
          </p:nvPr>
        </p:nvSpPr>
        <p:spPr>
          <a:xfrm>
            <a:off x="395288" y="195486"/>
            <a:ext cx="6913562" cy="50482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de-DE" sz="2400" b="1" kern="1200" dirty="0" smtClean="0">
                <a:solidFill>
                  <a:srgbClr val="265E87"/>
                </a:solidFill>
                <a:latin typeface="Tw Cen MT"/>
                <a:ea typeface="+mn-ea"/>
                <a:cs typeface="Tw Cen MT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lang="en-US" sz="2400" kern="1200" dirty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788" y="4714542"/>
            <a:ext cx="504056" cy="287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1" smtClean="0">
                <a:solidFill>
                  <a:srgbClr val="265E87"/>
                </a:solidFill>
                <a:latin typeface="Tw Cen MT"/>
                <a:cs typeface="Tw Cen MT"/>
              </a:defRPr>
            </a:lvl1pPr>
          </a:lstStyle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558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395288" y="195486"/>
            <a:ext cx="6913562" cy="50482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de-DE" sz="2400" b="1" kern="1200" dirty="0" smtClean="0">
                <a:solidFill>
                  <a:srgbClr val="265E87"/>
                </a:solidFill>
                <a:latin typeface="Tw Cen MT"/>
                <a:ea typeface="+mn-ea"/>
                <a:cs typeface="Tw Cen MT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lang="en-US" sz="2400" kern="1200" dirty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0739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55650" y="1270000"/>
            <a:ext cx="7632700" cy="1727200"/>
          </a:xfrm>
          <a:prstGeom prst="rect">
            <a:avLst/>
          </a:prstGeom>
        </p:spPr>
        <p:txBody>
          <a:bodyPr lIns="91399" tIns="45702" rIns="35982" bIns="45702"/>
          <a:lstStyle>
            <a:lvl1pPr algn="l" defTabSz="2968782" rtl="0" eaLnBrk="1" latinLnBrk="0" hangingPunct="1">
              <a:spcBef>
                <a:spcPct val="0"/>
              </a:spcBef>
              <a:buNone/>
              <a:defRPr lang="en-US" sz="9600" kern="1200" dirty="0">
                <a:solidFill>
                  <a:srgbClr val="265E87"/>
                </a:solidFill>
                <a:latin typeface="DIN-Bold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noProof="0" smtClean="0">
              <a:latin typeface="Tw Cen MT"/>
              <a:cs typeface="Tw Cen MT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755650" y="1419622"/>
            <a:ext cx="7869486" cy="857250"/>
          </a:xfrm>
          <a:prstGeom prst="rect">
            <a:avLst/>
          </a:prstGeom>
        </p:spPr>
        <p:txBody>
          <a:bodyPr/>
          <a:lstStyle>
            <a:lvl1pPr algn="l">
              <a:defRPr lang="en-US" sz="4800" b="1" kern="1200" dirty="0" smtClean="0">
                <a:solidFill>
                  <a:srgbClr val="E87B14"/>
                </a:solidFill>
                <a:latin typeface="Tw Cen MT"/>
                <a:ea typeface="Verdana" pitchFamily="34" charset="0"/>
                <a:cs typeface="Tw Cen MT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4800" noProof="0" smtClean="0"/>
              <a:t>Click to edit Master title style</a:t>
            </a:r>
            <a:endParaRPr lang="en-US" sz="4800" noProof="0" dirty="0" smtClean="0"/>
          </a:p>
        </p:txBody>
      </p:sp>
      <p:sp>
        <p:nvSpPr>
          <p:cNvPr id="14" name="Content Placeholder 15"/>
          <p:cNvSpPr>
            <a:spLocks noGrp="1"/>
          </p:cNvSpPr>
          <p:nvPr>
            <p:ph sz="quarter" idx="14"/>
          </p:nvPr>
        </p:nvSpPr>
        <p:spPr>
          <a:xfrm>
            <a:off x="2267745" y="2355726"/>
            <a:ext cx="5256584" cy="2304256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400">
                <a:latin typeface="Tw Cen MT"/>
                <a:cs typeface="Tw Cen MT"/>
              </a:defRPr>
            </a:lvl1pPr>
            <a:lvl2pPr marL="742950" indent="-285750">
              <a:buClr>
                <a:schemeClr val="accent6"/>
              </a:buClr>
              <a:buSzPct val="80000"/>
              <a:buFont typeface="Wingdings" charset="2"/>
              <a:buChar char="q"/>
              <a:defRPr sz="2000">
                <a:latin typeface="Tw Cen MT"/>
                <a:cs typeface="Tw Cen MT"/>
              </a:defRPr>
            </a:lvl2pPr>
            <a:lvl3pPr marL="1143000" indent="-228600">
              <a:buClr>
                <a:schemeClr val="accent3"/>
              </a:buClr>
              <a:buSzPct val="120000"/>
              <a:buFont typeface="Wingdings" charset="2"/>
              <a:buChar char="§"/>
              <a:defRPr sz="1800">
                <a:latin typeface="Tw Cen MT"/>
                <a:cs typeface="Tw Cen MT"/>
              </a:defRPr>
            </a:lvl3pPr>
            <a:lvl4pPr marL="1600200" indent="-228600">
              <a:buClr>
                <a:schemeClr val="accent5"/>
              </a:buClr>
              <a:buSzPct val="120000"/>
              <a:buFont typeface="Wingdings" charset="2"/>
              <a:buChar char="§"/>
              <a:defRPr sz="1600">
                <a:latin typeface="Tw Cen MT"/>
                <a:cs typeface="Tw Cen MT"/>
              </a:defRPr>
            </a:lvl4pPr>
            <a:lvl5pPr marL="2057400" indent="-228600">
              <a:buClr>
                <a:schemeClr val="accent4"/>
              </a:buClr>
              <a:buSzPct val="120000"/>
              <a:buFont typeface="Wingdings" charset="2"/>
              <a:buChar char="§"/>
              <a:defRPr sz="1600">
                <a:latin typeface="Tw Cen MT"/>
                <a:cs typeface="Tw Cen MT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pic>
        <p:nvPicPr>
          <p:cNvPr id="5" name="Picture 4" descr="Screen Shot 2014-07-10 at 22.57.21.png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5" y="195486"/>
            <a:ext cx="901775" cy="3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79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395288" y="195486"/>
            <a:ext cx="6913562" cy="50482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de-DE" sz="2400" b="1" kern="1200" dirty="0" smtClean="0">
                <a:solidFill>
                  <a:srgbClr val="265E87"/>
                </a:solidFill>
                <a:latin typeface="Tw Cen MT"/>
                <a:ea typeface="+mn-ea"/>
                <a:cs typeface="Tw Cen MT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lang="en-US" sz="2400" kern="1200" dirty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748082" y="2600550"/>
            <a:ext cx="720080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w Cen MT"/>
              <a:cs typeface="Tw Cen M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893280" y="2594596"/>
            <a:ext cx="720080" cy="720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w Cen MT"/>
              <a:cs typeface="Tw Cen M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117416" y="2594596"/>
            <a:ext cx="720080" cy="720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w Cen MT"/>
              <a:cs typeface="Tw Cen M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413560" y="2594596"/>
            <a:ext cx="720080" cy="720080"/>
          </a:xfrm>
          <a:prstGeom prst="rect">
            <a:avLst/>
          </a:prstGeom>
          <a:solidFill>
            <a:srgbClr val="89C7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w Cen MT"/>
              <a:cs typeface="Tw Cen M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48082" y="1544538"/>
            <a:ext cx="720080" cy="720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w Cen MT"/>
              <a:cs typeface="Tw Cen MT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893280" y="1538584"/>
            <a:ext cx="720080" cy="7200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w Cen MT"/>
              <a:cs typeface="Tw Cen MT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117416" y="1538584"/>
            <a:ext cx="720080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w Cen MT"/>
              <a:cs typeface="Tw Cen M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413560" y="1538584"/>
            <a:ext cx="720080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w Cen MT"/>
              <a:cs typeface="Tw Cen MT"/>
            </a:endParaRP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788" y="4714542"/>
            <a:ext cx="504056" cy="287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1" smtClean="0">
                <a:solidFill>
                  <a:srgbClr val="265E87"/>
                </a:solidFill>
                <a:latin typeface="Tw Cen MT"/>
                <a:cs typeface="Tw Cen MT"/>
              </a:defRPr>
            </a:lvl1pPr>
          </a:lstStyle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823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V="1">
            <a:off x="-612576" y="-4124994"/>
            <a:ext cx="9492493" cy="21175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9" tIns="45702" rIns="91399" bIns="45702" rtlCol="0" anchor="ctr"/>
          <a:lstStyle/>
          <a:p>
            <a:pPr algn="ctr"/>
            <a:endParaRPr lang="de-DE">
              <a:latin typeface="Tw Cen MT"/>
              <a:cs typeface="Tw Cen M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9388" y="0"/>
            <a:ext cx="8785225" cy="771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9" tIns="45702" rIns="91399" bIns="45702" rtlCol="0" anchor="ctr"/>
          <a:lstStyle/>
          <a:p>
            <a:pPr algn="ctr"/>
            <a:r>
              <a:rPr lang="de-DE" dirty="0" smtClean="0">
                <a:latin typeface="Tw Cen MT"/>
                <a:cs typeface="Tw Cen MT"/>
              </a:rPr>
              <a:t>      </a:t>
            </a:r>
            <a:endParaRPr lang="de-DE" dirty="0">
              <a:latin typeface="Tw Cen MT"/>
              <a:cs typeface="Tw Cen MT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3" y="123478"/>
            <a:ext cx="1111989" cy="5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8" t="33574" r="132" b="51917"/>
          <a:stretch/>
        </p:blipFill>
        <p:spPr>
          <a:xfrm>
            <a:off x="0" y="5020022"/>
            <a:ext cx="9144000" cy="123478"/>
          </a:xfrm>
          <a:prstGeom prst="rect">
            <a:avLst/>
          </a:prstGeom>
        </p:spPr>
      </p:pic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788" y="4714542"/>
            <a:ext cx="504056" cy="287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1" smtClean="0">
                <a:solidFill>
                  <a:srgbClr val="265E87"/>
                </a:solidFill>
                <a:latin typeface="Tw Cen MT"/>
                <a:cs typeface="Tw Cen MT"/>
              </a:defRPr>
            </a:lvl1pPr>
          </a:lstStyle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 descr="2014_01_20-Logo_Compiler_Construction-20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4660025"/>
            <a:ext cx="1083308" cy="35999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Tw Cen MT"/>
                <a:cs typeface="Tw Cen MT"/>
              </a:defRPr>
            </a:lvl1pPr>
          </a:lstStyle>
          <a:p>
            <a:r>
              <a:rPr lang="en-US" smtClean="0"/>
              <a:t>Copyright 2018 Andrés Goens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6819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36.png"/><Relationship Id="rId5" Type="http://schemas.openxmlformats.org/officeDocument/2006/relationships/image" Target="../media/image22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7" Type="http://schemas.openxmlformats.org/officeDocument/2006/relationships/image" Target="../media/image41.emf"/><Relationship Id="rId8" Type="http://schemas.openxmlformats.org/officeDocument/2006/relationships/image" Target="../media/image42.emf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hyperlink" Target="https://ieeexplore.ieee.org/document/856589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57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8" Type="http://schemas.openxmlformats.org/officeDocument/2006/relationships/image" Target="../media/image17.jpeg"/><Relationship Id="rId9" Type="http://schemas.openxmlformats.org/officeDocument/2006/relationships/image" Target="../media/image18.jpeg"/><Relationship Id="rId10" Type="http://schemas.openxmlformats.org/officeDocument/2006/relationships/image" Target="../media/image19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60.emf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7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jpeg"/><Relationship Id="rId8" Type="http://schemas.openxmlformats.org/officeDocument/2006/relationships/image" Target="../media/image16.jpeg"/><Relationship Id="rId9" Type="http://schemas.openxmlformats.org/officeDocument/2006/relationships/image" Target="../media/image18.jpeg"/><Relationship Id="rId10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Relationship Id="rId3" Type="http://schemas.openxmlformats.org/officeDocument/2006/relationships/image" Target="../media/image74.emf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3.emf"/><Relationship Id="rId12" Type="http://schemas.openxmlformats.org/officeDocument/2006/relationships/image" Target="../media/image84.emf"/><Relationship Id="rId13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Relationship Id="rId3" Type="http://schemas.openxmlformats.org/officeDocument/2006/relationships/image" Target="../media/image75.emf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6" Type="http://schemas.openxmlformats.org/officeDocument/2006/relationships/image" Target="../media/image78.emf"/><Relationship Id="rId7" Type="http://schemas.openxmlformats.org/officeDocument/2006/relationships/image" Target="../media/image79.emf"/><Relationship Id="rId8" Type="http://schemas.openxmlformats.org/officeDocument/2006/relationships/image" Target="../media/image80.emf"/><Relationship Id="rId9" Type="http://schemas.openxmlformats.org/officeDocument/2006/relationships/image" Target="../media/image81.emf"/><Relationship Id="rId10" Type="http://schemas.openxmlformats.org/officeDocument/2006/relationships/image" Target="../media/image8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5" Type="http://schemas.openxmlformats.org/officeDocument/2006/relationships/image" Target="../media/image89.emf"/><Relationship Id="rId6" Type="http://schemas.openxmlformats.org/officeDocument/2006/relationships/image" Target="../media/image90.emf"/><Relationship Id="rId7" Type="http://schemas.openxmlformats.org/officeDocument/2006/relationships/image" Target="../media/image91.emf"/><Relationship Id="rId8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11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81000" y="1047750"/>
            <a:ext cx="8534400" cy="857250"/>
          </a:xfrm>
        </p:spPr>
        <p:txBody>
          <a:bodyPr/>
          <a:lstStyle/>
          <a:p>
            <a:r>
              <a:rPr lang="en-US" sz="3600" smtClean="0"/>
              <a:t>Improving </a:t>
            </a:r>
            <a:r>
              <a:rPr lang="en-US" sz="3600"/>
              <a:t>m</a:t>
            </a:r>
            <a:r>
              <a:rPr lang="en-US" sz="3600" smtClean="0"/>
              <a:t>odel-based software synthesis</a:t>
            </a:r>
            <a:endParaRPr lang="en-US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8600" y="2202768"/>
            <a:ext cx="4718248" cy="1782688"/>
          </a:xfrm>
          <a:prstGeom prst="rect">
            <a:avLst/>
          </a:prstGeom>
        </p:spPr>
        <p:txBody>
          <a:bodyPr vert="horz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2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  Andrés </a:t>
            </a:r>
            <a:r>
              <a:rPr lang="en-US" sz="1600" dirty="0" err="1" smtClean="0"/>
              <a:t>Goens</a:t>
            </a:r>
            <a:endParaRPr lang="en-US" sz="16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  Chair for Compiler Construction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  Center for Advancing Electronics Dresden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 </a:t>
            </a:r>
            <a:r>
              <a:rPr lang="en-US" sz="1400" dirty="0" smtClean="0"/>
              <a:t> TU Dresden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  </a:t>
            </a:r>
            <a:r>
              <a:rPr lang="en-US" sz="1200" dirty="0" err="1" smtClean="0"/>
              <a:t>andres.goens@tu-dresden.de</a:t>
            </a:r>
            <a:r>
              <a:rPr lang="en-US" sz="1200" dirty="0" smtClean="0"/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/>
              <a:t>  Ph.D. Defense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/>
              <a:t>  April 30, 2021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 </a:t>
            </a:r>
            <a:r>
              <a:rPr lang="en-US" sz="1200" dirty="0" smtClean="0"/>
              <a:t> </a:t>
            </a:r>
            <a:endParaRPr lang="en-US" sz="1200" dirty="0" smtClean="0"/>
          </a:p>
        </p:txBody>
      </p:sp>
      <p:sp>
        <p:nvSpPr>
          <p:cNvPr id="4" name="Titel 4"/>
          <p:cNvSpPr txBox="1">
            <a:spLocks/>
          </p:cNvSpPr>
          <p:nvPr/>
        </p:nvSpPr>
        <p:spPr>
          <a:xfrm>
            <a:off x="381000" y="1642306"/>
            <a:ext cx="85344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800" b="1" kern="1200" dirty="0" smtClean="0">
                <a:solidFill>
                  <a:srgbClr val="265E87"/>
                </a:solidFill>
                <a:latin typeface="Tw Cen MT"/>
                <a:ea typeface="Verdana" pitchFamily="34" charset="0"/>
                <a:cs typeface="Tw Cen MT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 smtClean="0"/>
              <a:t>A Focus on Mathematical Structures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905000"/>
            <a:ext cx="2247899" cy="220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12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17"/>
    </mc:Choice>
    <mc:Fallback>
      <p:transition spd="slow" advTm="5681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Models of Computation (</a:t>
            </a:r>
            <a:r>
              <a:rPr lang="en-US" dirty="0" err="1" smtClean="0"/>
              <a:t>MoCs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029111"/>
            <a:ext cx="8569325" cy="3517078"/>
          </a:xfrm>
        </p:spPr>
      </p:pic>
    </p:spTree>
    <p:extLst>
      <p:ext uri="{BB962C8B-B14F-4D97-AF65-F5344CB8AC3E}">
        <p14:creationId xmlns:p14="http://schemas.microsoft.com/office/powerpoint/2010/main" val="360422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921"/>
    </mc:Choice>
    <mc:Fallback>
      <p:transition spd="slow" advTm="11692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Dataflow </a:t>
            </a:r>
            <a:r>
              <a:rPr lang="en-US" dirty="0" err="1" smtClean="0"/>
              <a:t>MoCs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235973" y="1123292"/>
            <a:ext cx="3755627" cy="2820057"/>
          </a:xfrm>
        </p:spPr>
        <p:txBody>
          <a:bodyPr/>
          <a:lstStyle/>
          <a:p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Kahn Process Networks (KPN)</a:t>
            </a:r>
          </a:p>
          <a:p>
            <a:pPr lvl="1"/>
            <a:r>
              <a:rPr lang="en-US" dirty="0" smtClean="0"/>
              <a:t>Synchronous Dataflow (SDF)</a:t>
            </a:r>
          </a:p>
          <a:p>
            <a:pPr lvl="1"/>
            <a:r>
              <a:rPr lang="en-US" dirty="0" smtClean="0"/>
              <a:t>Homogeneous SDF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Properties</a:t>
            </a:r>
          </a:p>
          <a:p>
            <a:pPr lvl="1"/>
            <a:r>
              <a:rPr lang="en-US" dirty="0" smtClean="0"/>
              <a:t>Concurrent</a:t>
            </a:r>
          </a:p>
          <a:p>
            <a:pPr lvl="1"/>
            <a:r>
              <a:rPr lang="en-US" dirty="0" smtClean="0"/>
              <a:t>Deterministic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55" y="1123292"/>
            <a:ext cx="4754626" cy="1762869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2938165" y="3794312"/>
            <a:ext cx="1371600" cy="533400"/>
          </a:xfrm>
          <a:prstGeom prst="wedgeRectCallout">
            <a:avLst>
              <a:gd name="adj1" fmla="val -4030"/>
              <a:gd name="adj2" fmla="val -216952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w Cen MT"/>
                <a:cs typeface="Tw Cen MT"/>
              </a:rPr>
              <a:t>data</a:t>
            </a:r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10" name="Down Arrow 9"/>
          <p:cNvSpPr/>
          <p:nvPr/>
        </p:nvSpPr>
        <p:spPr>
          <a:xfrm rot="12542929">
            <a:off x="2070078" y="2790347"/>
            <a:ext cx="145177" cy="1172244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910931" y="3732460"/>
            <a:ext cx="1706532" cy="657103"/>
          </a:xfrm>
          <a:prstGeom prst="wedgeRectCallout">
            <a:avLst>
              <a:gd name="adj1" fmla="val 24597"/>
              <a:gd name="adj2" fmla="val -12651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w Cen MT"/>
                <a:cs typeface="Tw Cen MT"/>
              </a:rPr>
              <a:t>computation</a:t>
            </a:r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11" name="Down Arrow 10"/>
          <p:cNvSpPr/>
          <p:nvPr/>
        </p:nvSpPr>
        <p:spPr>
          <a:xfrm rot="9888354">
            <a:off x="3395771" y="2713236"/>
            <a:ext cx="154495" cy="1191809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6457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809"/>
    </mc:Choice>
    <mc:Fallback>
      <p:transition spd="slow" advTm="99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8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Determinism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04801" y="889166"/>
            <a:ext cx="4648200" cy="165618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“a </a:t>
            </a:r>
            <a:r>
              <a:rPr lang="en-US" dirty="0"/>
              <a:t>folk definition of insanity is to do the same thing over and over </a:t>
            </a:r>
            <a:r>
              <a:rPr lang="en-US" dirty="0" smtClean="0"/>
              <a:t>again and </a:t>
            </a:r>
            <a:r>
              <a:rPr lang="en-US" dirty="0"/>
              <a:t>to expect the results to be different. By this definition, we in fact require that programmers </a:t>
            </a:r>
            <a:r>
              <a:rPr lang="en-US" dirty="0" smtClean="0"/>
              <a:t>of multithreaded </a:t>
            </a:r>
            <a:r>
              <a:rPr lang="en-US" dirty="0"/>
              <a:t>systems be insane. Were they sane, they could not understand their programs</a:t>
            </a:r>
            <a:r>
              <a:rPr lang="en-US" dirty="0" smtClean="0"/>
              <a:t>.” [1]</a:t>
            </a:r>
            <a:br>
              <a:rPr lang="en-US" dirty="0" smtClean="0"/>
            </a:br>
            <a:r>
              <a:rPr lang="en-US" dirty="0" smtClean="0"/>
              <a:t> 	- Edward A. Lee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288" y="4714542"/>
            <a:ext cx="55752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Tw Cen MT"/>
                <a:cs typeface="Tw Cen MT"/>
              </a:rPr>
              <a:t>[1] </a:t>
            </a:r>
            <a:r>
              <a:rPr lang="en-US" sz="900" dirty="0"/>
              <a:t>Lee, Edward A. "The problem with threads." </a:t>
            </a:r>
            <a:r>
              <a:rPr lang="en-US" sz="900" i="1" dirty="0"/>
              <a:t>Computer</a:t>
            </a:r>
            <a:r>
              <a:rPr lang="en-US" sz="900" dirty="0"/>
              <a:t> 39.5 (2006): 33-42</a:t>
            </a:r>
            <a:r>
              <a:rPr lang="en-US" sz="900" dirty="0" smtClean="0"/>
              <a:t>.</a:t>
            </a:r>
            <a:endParaRPr lang="en-US" sz="900" dirty="0" smtClean="0">
              <a:latin typeface="Tw Cen MT"/>
              <a:cs typeface="Tw Cen MT"/>
            </a:endParaRPr>
          </a:p>
        </p:txBody>
      </p:sp>
      <p:pic>
        <p:nvPicPr>
          <p:cNvPr id="12292" name="Picture 4" descr="ssorted-Color Yarn 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07469"/>
            <a:ext cx="3089250" cy="343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66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858"/>
    </mc:Choice>
    <mc:Fallback>
      <p:transition spd="slow" advTm="6585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Model of Execution: Traces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95288" y="915566"/>
            <a:ext cx="5395911" cy="665584"/>
          </a:xfrm>
        </p:spPr>
        <p:txBody>
          <a:bodyPr/>
          <a:lstStyle/>
          <a:p>
            <a:r>
              <a:rPr lang="en-US" dirty="0" smtClean="0"/>
              <a:t>What happened in the system?</a:t>
            </a:r>
          </a:p>
          <a:p>
            <a:r>
              <a:rPr lang="en-US" dirty="0" smtClean="0"/>
              <a:t>Equivalent:</a:t>
            </a:r>
          </a:p>
          <a:p>
            <a:pPr lvl="1"/>
            <a:r>
              <a:rPr lang="en-US" dirty="0" err="1" smtClean="0"/>
              <a:t>Mazurkievicz</a:t>
            </a:r>
            <a:r>
              <a:rPr lang="en-US" dirty="0" smtClean="0"/>
              <a:t> Traces</a:t>
            </a:r>
          </a:p>
          <a:p>
            <a:pPr lvl="1"/>
            <a:r>
              <a:rPr lang="en-US" dirty="0" smtClean="0"/>
              <a:t>Histories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91300"/>
            <a:ext cx="5937250" cy="23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14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Architecture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390" y="2343150"/>
            <a:ext cx="3944470" cy="2235200"/>
          </a:xfrm>
        </p:spPr>
      </p:pic>
      <p:pic>
        <p:nvPicPr>
          <p:cNvPr id="9" name="Content Placeholder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136247"/>
            <a:ext cx="1441785" cy="1340503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16200000">
            <a:off x="3440217" y="3515276"/>
            <a:ext cx="438146" cy="532294"/>
          </a:xfrm>
          <a:prstGeom prst="downArrow">
            <a:avLst>
              <a:gd name="adj1" fmla="val 39151"/>
              <a:gd name="adj2" fmla="val 62743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95288" y="915566"/>
            <a:ext cx="8569325" cy="507318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Graph model: Architecture Graph </a:t>
            </a:r>
            <a:r>
              <a:rPr lang="sk-SK" i="1" dirty="0"/>
              <a:t>A </a:t>
            </a:r>
            <a:r>
              <a:rPr lang="sk-SK" dirty="0"/>
              <a:t>= (</a:t>
            </a:r>
            <a:r>
              <a:rPr lang="sk-SK" i="1" dirty="0"/>
              <a:t>V</a:t>
            </a:r>
            <a:r>
              <a:rPr lang="sk-SK" i="1" baseline="-25000" dirty="0"/>
              <a:t>A</a:t>
            </a:r>
            <a:r>
              <a:rPr lang="sk-SK" dirty="0"/>
              <a:t>, </a:t>
            </a:r>
            <a:r>
              <a:rPr lang="sk-SK" i="1" dirty="0"/>
              <a:t>E</a:t>
            </a:r>
            <a:r>
              <a:rPr lang="sk-SK" i="1" baseline="-25000" dirty="0"/>
              <a:t>A</a:t>
            </a:r>
            <a:r>
              <a:rPr lang="sk-SK" dirty="0"/>
              <a:t>, </a:t>
            </a:r>
            <a:r>
              <a:rPr lang="sk-SK" i="1" dirty="0" err="1"/>
              <a:t>l</a:t>
            </a:r>
            <a:r>
              <a:rPr lang="sk-SK" i="1" baseline="-25000" dirty="0" err="1"/>
              <a:t>A</a:t>
            </a:r>
            <a:r>
              <a:rPr lang="sk-SK" dirty="0" smtClean="0"/>
              <a:t>)</a:t>
            </a:r>
            <a:endParaRPr lang="en-US" dirty="0"/>
          </a:p>
          <a:p>
            <a:pPr fontAlgn="auto">
              <a:spcAft>
                <a:spcPts val="0"/>
              </a:spcAft>
            </a:pPr>
            <a:endParaRPr lang="en-US" dirty="0" smtClean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659289" y="1401660"/>
            <a:ext cx="1203880" cy="30248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79787" y="1697205"/>
            <a:ext cx="2344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w Cen MT"/>
                <a:cs typeface="Tw Cen MT"/>
              </a:rPr>
              <a:t>Set of processing elements</a:t>
            </a:r>
            <a:endParaRPr lang="en-US" sz="1600" dirty="0" smtClean="0">
              <a:latin typeface="Tw Cen MT"/>
              <a:cs typeface="Tw Cen M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334000" y="1429650"/>
            <a:ext cx="78" cy="8373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59450" y="2233196"/>
            <a:ext cx="2898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w Cen MT"/>
                <a:cs typeface="Tw Cen MT"/>
              </a:rPr>
              <a:t>Multiset: communication primitives</a:t>
            </a:r>
            <a:endParaRPr lang="en-US" sz="1600" dirty="0" smtClean="0">
              <a:latin typeface="Tw Cen MT"/>
              <a:cs typeface="Tw Cen M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6001387" y="1218663"/>
            <a:ext cx="724685" cy="2202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619250" y="1465379"/>
            <a:ext cx="3099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w Cen MT"/>
                <a:cs typeface="Tw Cen MT"/>
              </a:rPr>
              <a:t>Label function: nodes with PE type,</a:t>
            </a:r>
            <a:br>
              <a:rPr lang="en-US" sz="1600" dirty="0" smtClean="0">
                <a:latin typeface="Tw Cen MT"/>
                <a:cs typeface="Tw Cen MT"/>
              </a:rPr>
            </a:br>
            <a:r>
              <a:rPr lang="en-US" sz="1600" dirty="0" smtClean="0">
                <a:latin typeface="Tw Cen MT"/>
                <a:cs typeface="Tw Cen MT"/>
              </a:rPr>
              <a:t> edges with communication primitive</a:t>
            </a:r>
            <a:endParaRPr lang="en-US" sz="1600" dirty="0" smtClean="0">
              <a:latin typeface="Tw Cen MT"/>
              <a:cs typeface="Tw Cen M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516489" y="2647950"/>
            <a:ext cx="291219" cy="46782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581400" y="2061890"/>
            <a:ext cx="884797" cy="146235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362507" y="2035759"/>
            <a:ext cx="30874" cy="36671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85861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655"/>
    </mc:Choice>
    <mc:Fallback>
      <p:transition spd="slow" advTm="77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Contributions/Outline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367316" y="970548"/>
            <a:ext cx="8569325" cy="3743994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Software Synthesis +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Structure</a:t>
            </a:r>
            <a:r>
              <a:rPr lang="en-US" dirty="0" smtClean="0"/>
              <a:t>s in Mappings</a:t>
            </a: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/>
              <a:t>Symmetries</a:t>
            </a:r>
          </a:p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Mapping Representations</a:t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+ Design-Space Exploration</a:t>
            </a:r>
          </a:p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Metric Spaces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Reactors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9" t="13698" r="22120" b="51696"/>
          <a:stretch/>
        </p:blipFill>
        <p:spPr>
          <a:xfrm>
            <a:off x="3852069" y="718064"/>
            <a:ext cx="5114299" cy="414014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2337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24"/>
    </mc:Choice>
    <mc:Fallback>
      <p:transition spd="slow" advTm="18124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Symmetries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40" y="971217"/>
            <a:ext cx="5079232" cy="37433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30472" y="970548"/>
            <a:ext cx="3514270" cy="3582402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A lot of mappings are equivalent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This can be formally described using symmetries </a:t>
            </a:r>
            <a:br>
              <a:rPr lang="en-US" dirty="0" smtClean="0"/>
            </a:br>
            <a:r>
              <a:rPr lang="en-US" dirty="0" smtClean="0"/>
              <a:t>(group theory, inverse semigroups)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Effectively: Prune the design space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03418" y="2800350"/>
            <a:ext cx="2206272" cy="1752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5750" y="4738226"/>
            <a:ext cx="91447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[2] </a:t>
            </a:r>
            <a:r>
              <a:rPr lang="en-US" sz="900" b="1" dirty="0" err="1" smtClean="0"/>
              <a:t>Goens</a:t>
            </a:r>
            <a:r>
              <a:rPr lang="en-US" sz="900" b="1" dirty="0"/>
              <a:t>, A.</a:t>
            </a:r>
            <a:r>
              <a:rPr lang="en-US" sz="900" dirty="0"/>
              <a:t>,</a:t>
            </a:r>
            <a:r>
              <a:rPr lang="en-US" sz="900" b="1" dirty="0"/>
              <a:t> </a:t>
            </a:r>
            <a:r>
              <a:rPr lang="en-US" sz="900" dirty="0" err="1"/>
              <a:t>Siccha</a:t>
            </a:r>
            <a:r>
              <a:rPr lang="en-US" sz="900" dirty="0"/>
              <a:t>, S., &amp; </a:t>
            </a:r>
            <a:r>
              <a:rPr lang="en-US" sz="900" dirty="0" err="1"/>
              <a:t>Castrillon</a:t>
            </a:r>
            <a:r>
              <a:rPr lang="en-US" sz="900" dirty="0"/>
              <a:t>, J. (2017). Symmetry in software synthesis. </a:t>
            </a:r>
            <a:r>
              <a:rPr lang="en-US" sz="900" i="1" dirty="0"/>
              <a:t>ACM Transactions on Architecture and Code Optimization (TACO)</a:t>
            </a:r>
            <a:r>
              <a:rPr lang="en-US" sz="900" dirty="0"/>
              <a:t>, </a:t>
            </a:r>
            <a:r>
              <a:rPr lang="en-US" sz="900" i="1" dirty="0"/>
              <a:t>14</a:t>
            </a:r>
            <a:r>
              <a:rPr lang="en-US" sz="900" dirty="0"/>
              <a:t>(2), 1-26.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8775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636"/>
    </mc:Choice>
    <mc:Fallback>
      <p:transition spd="slow" advTm="80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Architecture Symmetries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05400" y="916225"/>
            <a:ext cx="3886200" cy="3582402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Symmetries as </a:t>
            </a:r>
            <a:r>
              <a:rPr lang="en-US" dirty="0" smtClean="0"/>
              <a:t>transformations</a:t>
            </a: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/>
              <a:t>Cores of the same type (</a:t>
            </a:r>
            <a:r>
              <a:rPr lang="en-US" dirty="0" err="1" smtClean="0"/>
              <a:t>μarch</a:t>
            </a:r>
            <a:r>
              <a:rPr lang="en-US" dirty="0" smtClean="0"/>
              <a:t>) are </a:t>
            </a:r>
            <a:r>
              <a:rPr lang="en-US" dirty="0" smtClean="0"/>
              <a:t>interchangeable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Respect </a:t>
            </a:r>
            <a:r>
              <a:rPr lang="en-US" dirty="0" smtClean="0"/>
              <a:t>communication </a:t>
            </a:r>
            <a:r>
              <a:rPr lang="en-US" dirty="0" smtClean="0"/>
              <a:t>subsystem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Formally: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/>
              <a:t>Example: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9" t="13333" r="20173" b="54074"/>
          <a:stretch/>
        </p:blipFill>
        <p:spPr>
          <a:xfrm>
            <a:off x="237744" y="1809750"/>
            <a:ext cx="4617720" cy="3078479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/>
          </p:cNvPicPr>
          <p:nvPr>
            <p:ph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6" t="15734" r="22120" b="41518"/>
          <a:stretch/>
        </p:blipFill>
        <p:spPr>
          <a:xfrm>
            <a:off x="109728" y="969264"/>
            <a:ext cx="4590288" cy="3976497"/>
          </a:xfrm>
        </p:spPr>
      </p:pic>
      <p:pic>
        <p:nvPicPr>
          <p:cNvPr id="11" name="Picture 10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3" t="11852" r="18689" b="42222"/>
          <a:stretch/>
        </p:blipFill>
        <p:spPr>
          <a:xfrm>
            <a:off x="557784" y="1883664"/>
            <a:ext cx="1956816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0" y="2266950"/>
            <a:ext cx="3278632" cy="9584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3867150"/>
            <a:ext cx="2590800" cy="2639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7304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935"/>
    </mc:Choice>
    <mc:Fallback>
      <p:transition spd="slow" advTm="123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Mapping Symmetries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8" t="9925" r="38211" b="69289"/>
          <a:stretch/>
        </p:blipFill>
        <p:spPr>
          <a:xfrm>
            <a:off x="493775" y="9144"/>
            <a:ext cx="5276088" cy="352044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 t="13333" r="20047" b="64445"/>
          <a:stretch/>
        </p:blipFill>
        <p:spPr>
          <a:xfrm>
            <a:off x="368394" y="590550"/>
            <a:ext cx="7778626" cy="37638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" y="3755371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w Cen MT"/>
                <a:cs typeface="Tw Cen MT"/>
              </a:rPr>
              <a:t>Formally: </a:t>
            </a:r>
            <a:endParaRPr lang="en-US" sz="1600" dirty="0" smtClean="0">
              <a:latin typeface="Tw Cen MT"/>
              <a:cs typeface="Tw Cen M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791" y="3796045"/>
            <a:ext cx="2147685" cy="2344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0773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495"/>
    </mc:Choice>
    <mc:Fallback>
      <p:transition spd="slow" advTm="63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Computing the Symmetries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14042" y="906717"/>
            <a:ext cx="8569325" cy="3743994"/>
          </a:xfrm>
        </p:spPr>
        <p:txBody>
          <a:bodyPr/>
          <a:lstStyle/>
          <a:p>
            <a:r>
              <a:rPr lang="en-US" dirty="0" smtClean="0"/>
              <a:t>General case: related to graph isomorphism problem [3]</a:t>
            </a:r>
          </a:p>
          <a:p>
            <a:r>
              <a:rPr lang="en-US" dirty="0" smtClean="0"/>
              <a:t>Special case for hardware architectures [4]:</a:t>
            </a:r>
            <a:endParaRPr lang="en-US" dirty="0"/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66" y="1676889"/>
            <a:ext cx="6928520" cy="24245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1240" y="4474518"/>
            <a:ext cx="85785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[4] </a:t>
            </a:r>
            <a:r>
              <a:rPr lang="en-US" sz="900" b="1" dirty="0" err="1" smtClean="0"/>
              <a:t>Goens</a:t>
            </a:r>
            <a:r>
              <a:rPr lang="en-US" sz="900" b="1" dirty="0"/>
              <a:t>, </a:t>
            </a:r>
            <a:r>
              <a:rPr lang="en-US" sz="900" b="1" dirty="0" smtClean="0"/>
              <a:t>A.</a:t>
            </a:r>
            <a:r>
              <a:rPr lang="en-US" sz="900" dirty="0" smtClean="0"/>
              <a:t>, Nicolai, T. &amp; </a:t>
            </a:r>
            <a:r>
              <a:rPr lang="en-US" sz="900" dirty="0" err="1" smtClean="0"/>
              <a:t>Castrillon</a:t>
            </a:r>
            <a:r>
              <a:rPr lang="en-US" sz="900" dirty="0"/>
              <a:t>, J. (</a:t>
            </a:r>
            <a:r>
              <a:rPr lang="en-US" sz="900" dirty="0" smtClean="0"/>
              <a:t>2021). </a:t>
            </a:r>
            <a:r>
              <a:rPr lang="en-US" sz="900" dirty="0" err="1" smtClean="0"/>
              <a:t>mpsym</a:t>
            </a:r>
            <a:r>
              <a:rPr lang="en-US" sz="900" dirty="0"/>
              <a:t>: Improving Design-Space Exploration of Clustered </a:t>
            </a:r>
            <a:r>
              <a:rPr lang="en-US" sz="900" dirty="0" err="1"/>
              <a:t>Manycores</a:t>
            </a:r>
            <a:r>
              <a:rPr lang="en-US" sz="900" dirty="0"/>
              <a:t> with Arbitrary Topologies </a:t>
            </a:r>
            <a:r>
              <a:rPr lang="en-US" sz="900" dirty="0" smtClean="0"/>
              <a:t> </a:t>
            </a:r>
            <a:r>
              <a:rPr lang="en-US" sz="900" i="1" dirty="0" smtClean="0"/>
              <a:t>Under review.</a:t>
            </a:r>
            <a:endParaRPr lang="en-US" sz="900" i="1" dirty="0" smtClean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239" y="4307857"/>
            <a:ext cx="85785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</a:t>
            </a:r>
            <a:r>
              <a:rPr lang="en-US" sz="900" dirty="0"/>
              <a:t>3] McKay, B. D., &amp; </a:t>
            </a:r>
            <a:r>
              <a:rPr lang="en-US" sz="900" dirty="0" err="1"/>
              <a:t>Piperno</a:t>
            </a:r>
            <a:r>
              <a:rPr lang="en-US" sz="900" dirty="0"/>
              <a:t>, A. (2014). Practical graph isomorphism, II. </a:t>
            </a:r>
            <a:r>
              <a:rPr lang="en-US" sz="900" i="1" dirty="0"/>
              <a:t>Journal of Symbolic Computation</a:t>
            </a:r>
            <a:r>
              <a:rPr lang="en-US" sz="900" dirty="0"/>
              <a:t>, </a:t>
            </a:r>
            <a:r>
              <a:rPr lang="en-US" sz="900" i="1" dirty="0"/>
              <a:t>60</a:t>
            </a:r>
            <a:r>
              <a:rPr lang="en-US" sz="900" dirty="0"/>
              <a:t>, 94-112.</a:t>
            </a:r>
            <a:endParaRPr lang="en-US" sz="900" i="1" dirty="0" smtClean="0">
              <a:latin typeface="Tw Cen MT" charset="0"/>
              <a:ea typeface="Tw Cen MT" charset="0"/>
              <a:cs typeface="Tw Cen M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7795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84"/>
    </mc:Choice>
    <mc:Fallback>
      <p:transition spd="slow" advTm="46184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The slide we’ve all seen (“Moore’s Law”)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83" y="895350"/>
            <a:ext cx="5621105" cy="32923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14230" y="4267335"/>
            <a:ext cx="31261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w Cen MT"/>
                <a:cs typeface="Tw Cen MT"/>
              </a:rPr>
              <a:t>[</a:t>
            </a:r>
            <a:r>
              <a:rPr lang="en-US" sz="900" dirty="0" smtClean="0">
                <a:latin typeface="Tw Cen MT"/>
                <a:cs typeface="Tw Cen MT"/>
              </a:rPr>
              <a:t>Data</a:t>
            </a:r>
            <a:r>
              <a:rPr lang="en-US" sz="900" dirty="0">
                <a:latin typeface="Tw Cen MT"/>
                <a:cs typeface="Tw Cen MT"/>
              </a:rPr>
              <a:t>: https://</a:t>
            </a:r>
            <a:r>
              <a:rPr lang="en-US" sz="900" dirty="0" err="1" smtClean="0">
                <a:latin typeface="Tw Cen MT"/>
                <a:cs typeface="Tw Cen MT"/>
              </a:rPr>
              <a:t>github.com</a:t>
            </a:r>
            <a:r>
              <a:rPr lang="en-US" sz="900" dirty="0" smtClean="0">
                <a:latin typeface="Tw Cen MT"/>
                <a:cs typeface="Tw Cen MT"/>
              </a:rPr>
              <a:t>/</a:t>
            </a:r>
            <a:r>
              <a:rPr lang="en-US" sz="900" dirty="0" err="1" smtClean="0">
                <a:latin typeface="Tw Cen MT"/>
                <a:cs typeface="Tw Cen MT"/>
              </a:rPr>
              <a:t>karlrupp</a:t>
            </a:r>
            <a:r>
              <a:rPr lang="en-US" sz="900" dirty="0" smtClean="0">
                <a:latin typeface="Tw Cen MT"/>
                <a:cs typeface="Tw Cen MT"/>
              </a:rPr>
              <a:t>/microprocessor-trend-data]</a:t>
            </a:r>
            <a:endParaRPr lang="en-US" sz="900" dirty="0" smtClean="0"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456554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Are these really symmetries?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3268" y="916225"/>
            <a:ext cx="8276357" cy="1427386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Measured on </a:t>
            </a:r>
            <a:r>
              <a:rPr lang="en-US" dirty="0" err="1" smtClean="0"/>
              <a:t>Odroid</a:t>
            </a:r>
            <a:r>
              <a:rPr lang="en-US" dirty="0" smtClean="0"/>
              <a:t> XU3 (</a:t>
            </a:r>
            <a:r>
              <a:rPr lang="en-US" dirty="0" err="1" smtClean="0"/>
              <a:t>Exynos</a:t>
            </a:r>
            <a:r>
              <a:rPr lang="en-US" dirty="0" smtClean="0"/>
              <a:t> 5422)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ANOVA: Exec. </a:t>
            </a:r>
            <a:r>
              <a:rPr lang="en-US" dirty="0"/>
              <a:t>t</a:t>
            </a:r>
            <a:r>
              <a:rPr lang="en-US" dirty="0" smtClean="0"/>
              <a:t>ime variations consistent with random chance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39" y="1629918"/>
            <a:ext cx="5929312" cy="2536703"/>
          </a:xfrm>
        </p:spPr>
      </p:pic>
      <p:sp>
        <p:nvSpPr>
          <p:cNvPr id="9" name="TextBox 8"/>
          <p:cNvSpPr txBox="1"/>
          <p:nvPr/>
        </p:nvSpPr>
        <p:spPr>
          <a:xfrm>
            <a:off x="251240" y="4325164"/>
            <a:ext cx="82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[5] </a:t>
            </a:r>
            <a:r>
              <a:rPr lang="en-US" sz="900" b="1" dirty="0" err="1" smtClean="0"/>
              <a:t>Goens</a:t>
            </a:r>
            <a:r>
              <a:rPr lang="en-US" sz="900" b="1" dirty="0" smtClean="0"/>
              <a:t>, A.</a:t>
            </a:r>
            <a:r>
              <a:rPr lang="en-US" sz="900" dirty="0" smtClean="0"/>
              <a:t>, </a:t>
            </a:r>
            <a:r>
              <a:rPr lang="en-US" sz="900" dirty="0" err="1" smtClean="0"/>
              <a:t>Khasanov</a:t>
            </a:r>
            <a:r>
              <a:rPr lang="en-US" sz="900" dirty="0" smtClean="0"/>
              <a:t>, R., </a:t>
            </a:r>
            <a:r>
              <a:rPr lang="en-US" sz="900" dirty="0" err="1" smtClean="0"/>
              <a:t>Hähnel</a:t>
            </a:r>
            <a:r>
              <a:rPr lang="en-US" sz="900" dirty="0" smtClean="0"/>
              <a:t>, M., </a:t>
            </a:r>
            <a:r>
              <a:rPr lang="en-US" sz="900" dirty="0" err="1" smtClean="0"/>
              <a:t>Smejkal</a:t>
            </a:r>
            <a:r>
              <a:rPr lang="en-US" sz="900" dirty="0" smtClean="0"/>
              <a:t>, T., </a:t>
            </a:r>
            <a:r>
              <a:rPr lang="en-US" sz="900" dirty="0" err="1" smtClean="0"/>
              <a:t>Härtig</a:t>
            </a:r>
            <a:r>
              <a:rPr lang="en-US" sz="900" dirty="0" smtClean="0"/>
              <a:t> H. &amp; </a:t>
            </a:r>
            <a:r>
              <a:rPr lang="en-US" sz="900" dirty="0" err="1" smtClean="0"/>
              <a:t>Castrillon</a:t>
            </a:r>
            <a:r>
              <a:rPr lang="en-US" sz="900" dirty="0" smtClean="0"/>
              <a:t>, J., </a:t>
            </a:r>
            <a:r>
              <a:rPr lang="en-US" sz="900" b="1" dirty="0" smtClean="0"/>
              <a:t>"</a:t>
            </a:r>
            <a:r>
              <a:rPr lang="en-US" sz="900" dirty="0"/>
              <a:t>TETRiS: a Multi-Application </a:t>
            </a:r>
            <a:r>
              <a:rPr lang="en-US" sz="900" dirty="0" smtClean="0"/>
              <a:t>Run-Time System </a:t>
            </a:r>
            <a:r>
              <a:rPr lang="en-US" sz="900" dirty="0"/>
              <a:t>for Predictable Execution of Static Mappings" </a:t>
            </a:r>
            <a:r>
              <a:rPr lang="en-US" sz="900" dirty="0" smtClean="0"/>
              <a:t>, </a:t>
            </a:r>
            <a:r>
              <a:rPr lang="en-US" sz="900" i="1" dirty="0" smtClean="0"/>
              <a:t>Proceedings </a:t>
            </a:r>
            <a:r>
              <a:rPr lang="en-US" sz="900" i="1" dirty="0"/>
              <a:t>of the 20th International Workshop on Software and Compilers </a:t>
            </a:r>
            <a:r>
              <a:rPr lang="en-US" sz="900" i="1" dirty="0" smtClean="0"/>
              <a:t>for Embedded </a:t>
            </a:r>
            <a:r>
              <a:rPr lang="en-US" sz="900" i="1" dirty="0"/>
              <a:t>Systems  </a:t>
            </a:r>
            <a:r>
              <a:rPr lang="en-US" sz="900" i="1" dirty="0" smtClean="0"/>
              <a:t>(</a:t>
            </a:r>
            <a:r>
              <a:rPr lang="en-US" sz="900" i="1" dirty="0"/>
              <a:t>SCOPES'17)</a:t>
            </a:r>
            <a:r>
              <a:rPr lang="en-US" sz="900" dirty="0"/>
              <a:t>, ACM, pp. 11–20, New York, NY, USA, Jun 2017.</a:t>
            </a:r>
            <a:endParaRPr lang="en-US" sz="900" dirty="0" smtClean="0"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84859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50"/>
    </mc:Choice>
    <mc:Fallback>
      <p:transition spd="slow" advTm="3965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96472" y="895350"/>
            <a:ext cx="8569325" cy="3743994"/>
          </a:xfrm>
        </p:spPr>
        <p:txBody>
          <a:bodyPr/>
          <a:lstStyle/>
          <a:p>
            <a:r>
              <a:rPr lang="en-US" dirty="0" smtClean="0"/>
              <a:t>Special case: Homogeneous Architectures [6]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Special case: </a:t>
            </a:r>
            <a:r>
              <a:rPr lang="en-US" dirty="0" err="1" smtClean="0"/>
              <a:t>NoC</a:t>
            </a:r>
            <a:r>
              <a:rPr lang="en-US" dirty="0"/>
              <a:t> </a:t>
            </a:r>
            <a:r>
              <a:rPr lang="en-US" dirty="0" smtClean="0"/>
              <a:t>meshes [7-9]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9753" y="2571750"/>
            <a:ext cx="44608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[7] Singh</a:t>
            </a:r>
            <a:r>
              <a:rPr lang="en-US" sz="900" dirty="0"/>
              <a:t>, A. K., </a:t>
            </a:r>
            <a:r>
              <a:rPr lang="en-US" sz="900" dirty="0" err="1"/>
              <a:t>Srikanthan</a:t>
            </a:r>
            <a:r>
              <a:rPr lang="en-US" sz="900" dirty="0"/>
              <a:t>, T., Kumar, A., &amp; </a:t>
            </a:r>
            <a:r>
              <a:rPr lang="en-US" sz="900" dirty="0" err="1"/>
              <a:t>Jigang</a:t>
            </a:r>
            <a:r>
              <a:rPr lang="en-US" sz="900" dirty="0"/>
              <a:t>, W. (2010). Communication-aware heuristics for run-time task mapping on </a:t>
            </a:r>
            <a:r>
              <a:rPr lang="en-US" sz="900" dirty="0" err="1"/>
              <a:t>NoC</a:t>
            </a:r>
            <a:r>
              <a:rPr lang="en-US" sz="900" dirty="0"/>
              <a:t>-based </a:t>
            </a:r>
            <a:r>
              <a:rPr lang="en-US" sz="900" dirty="0" err="1"/>
              <a:t>MPSoC</a:t>
            </a:r>
            <a:r>
              <a:rPr lang="en-US" sz="900" dirty="0"/>
              <a:t> platforms. </a:t>
            </a:r>
            <a:r>
              <a:rPr lang="en-US" sz="900" i="1" dirty="0"/>
              <a:t>Journal of Systems Architecture</a:t>
            </a:r>
            <a:r>
              <a:rPr lang="en-US" sz="900" dirty="0"/>
              <a:t>, </a:t>
            </a:r>
            <a:r>
              <a:rPr lang="en-US" sz="900" i="1" dirty="0"/>
              <a:t>56</a:t>
            </a:r>
            <a:r>
              <a:rPr lang="en-US" sz="900" dirty="0"/>
              <a:t>(7), 242-255.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595934"/>
            <a:ext cx="40386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[6] Thompson</a:t>
            </a:r>
            <a:r>
              <a:rPr lang="en-US" sz="900" dirty="0"/>
              <a:t>, M., &amp; Pimentel, A. D. (2013). Exploiting domain knowledge in system-level </a:t>
            </a:r>
            <a:r>
              <a:rPr lang="en-US" sz="900" dirty="0" err="1"/>
              <a:t>MPSoC</a:t>
            </a:r>
            <a:r>
              <a:rPr lang="en-US" sz="900" dirty="0"/>
              <a:t> design space exploration. </a:t>
            </a:r>
            <a:r>
              <a:rPr lang="en-US" sz="900" i="1" dirty="0"/>
              <a:t>Journal of Systems Architecture</a:t>
            </a:r>
            <a:r>
              <a:rPr lang="en-US" sz="900" dirty="0"/>
              <a:t>, </a:t>
            </a:r>
            <a:r>
              <a:rPr lang="en-US" sz="900" i="1" dirty="0"/>
              <a:t>59</a:t>
            </a:r>
            <a:r>
              <a:rPr lang="en-US" sz="900" dirty="0"/>
              <a:t>(7), 351-360.</a:t>
            </a:r>
          </a:p>
          <a:p>
            <a:endParaRPr lang="en-US" sz="1600" dirty="0" smtClean="0">
              <a:latin typeface="Tw Cen MT"/>
              <a:cs typeface="Tw Cen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3691920"/>
            <a:ext cx="4495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[9] </a:t>
            </a:r>
            <a:r>
              <a:rPr lang="en-US" sz="900" dirty="0" err="1" smtClean="0"/>
              <a:t>Schwarzer</a:t>
            </a:r>
            <a:r>
              <a:rPr lang="en-US" sz="900" dirty="0"/>
              <a:t>, T., </a:t>
            </a:r>
            <a:r>
              <a:rPr lang="en-US" sz="900" dirty="0" err="1"/>
              <a:t>Weichslgartner</a:t>
            </a:r>
            <a:r>
              <a:rPr lang="en-US" sz="900" dirty="0"/>
              <a:t>, A., </a:t>
            </a:r>
            <a:r>
              <a:rPr lang="en-US" sz="900" dirty="0" err="1"/>
              <a:t>Glaß</a:t>
            </a:r>
            <a:r>
              <a:rPr lang="en-US" sz="900" dirty="0"/>
              <a:t>, M., </a:t>
            </a:r>
            <a:r>
              <a:rPr lang="en-US" sz="900" dirty="0" err="1"/>
              <a:t>Wildermann</a:t>
            </a:r>
            <a:r>
              <a:rPr lang="en-US" sz="900" dirty="0"/>
              <a:t>, S., Brand, P., &amp; </a:t>
            </a:r>
            <a:r>
              <a:rPr lang="en-US" sz="900" dirty="0" err="1"/>
              <a:t>Teich</a:t>
            </a:r>
            <a:r>
              <a:rPr lang="en-US" sz="900" dirty="0"/>
              <a:t>, J. (2017). Symmetry-eliminating design space exploration for hybrid application mapping on many-core architectures. </a:t>
            </a:r>
            <a:r>
              <a:rPr lang="en-US" sz="900" i="1" dirty="0"/>
              <a:t>IEEE Transactions on Computer-Aided Design of Integrated Circuits and Systems</a:t>
            </a:r>
            <a:r>
              <a:rPr lang="en-US" sz="900" dirty="0"/>
              <a:t>, </a:t>
            </a:r>
            <a:r>
              <a:rPr lang="en-US" sz="900" i="1" dirty="0"/>
              <a:t>37</a:t>
            </a:r>
            <a:r>
              <a:rPr lang="en-US" sz="900" dirty="0"/>
              <a:t>(2), 297-310.</a:t>
            </a:r>
          </a:p>
          <a:p>
            <a:endParaRPr lang="en-US" sz="900" dirty="0" smtClean="0">
              <a:latin typeface="Tw Cen MT"/>
              <a:cs typeface="Tw Cen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1" y="3082320"/>
            <a:ext cx="4419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[8] </a:t>
            </a:r>
            <a:r>
              <a:rPr lang="en-US" sz="900" dirty="0" err="1" smtClean="0"/>
              <a:t>Weichslgartner</a:t>
            </a:r>
            <a:r>
              <a:rPr lang="en-US" sz="900" dirty="0"/>
              <a:t>, A., </a:t>
            </a:r>
            <a:r>
              <a:rPr lang="en-US" sz="900" dirty="0" err="1"/>
              <a:t>Wildermann</a:t>
            </a:r>
            <a:r>
              <a:rPr lang="en-US" sz="900" dirty="0"/>
              <a:t>, S., </a:t>
            </a:r>
            <a:r>
              <a:rPr lang="en-US" sz="900" dirty="0" err="1"/>
              <a:t>Götzfried</a:t>
            </a:r>
            <a:r>
              <a:rPr lang="en-US" sz="900" dirty="0"/>
              <a:t>, J., </a:t>
            </a:r>
            <a:r>
              <a:rPr lang="en-US" sz="900" dirty="0" err="1"/>
              <a:t>Freiling</a:t>
            </a:r>
            <a:r>
              <a:rPr lang="en-US" sz="900" dirty="0"/>
              <a:t>, F., </a:t>
            </a:r>
            <a:r>
              <a:rPr lang="en-US" sz="900" dirty="0" err="1"/>
              <a:t>Glaß</a:t>
            </a:r>
            <a:r>
              <a:rPr lang="en-US" sz="900" dirty="0"/>
              <a:t>, M., &amp; </a:t>
            </a:r>
            <a:r>
              <a:rPr lang="en-US" sz="900" dirty="0" err="1"/>
              <a:t>Teich</a:t>
            </a:r>
            <a:r>
              <a:rPr lang="en-US" sz="900" dirty="0"/>
              <a:t>, J. (2016, May). Design-time/run-time mapping of security-critical applications in heterogeneous </a:t>
            </a:r>
            <a:r>
              <a:rPr lang="en-US" sz="900" dirty="0" err="1"/>
              <a:t>mpsocs</a:t>
            </a:r>
            <a:r>
              <a:rPr lang="en-US" sz="900" dirty="0"/>
              <a:t>. In </a:t>
            </a:r>
            <a:r>
              <a:rPr lang="en-US" sz="900" i="1" dirty="0"/>
              <a:t>Proceedings of the 19th International Workshop on Software and Compilers for Embedded Systems</a:t>
            </a:r>
            <a:r>
              <a:rPr lang="en-US" sz="900" dirty="0"/>
              <a:t> (pp. 153-162).</a:t>
            </a:r>
          </a:p>
          <a:p>
            <a:endParaRPr lang="en-US" sz="900" dirty="0" smtClean="0">
              <a:latin typeface="Tw Cen MT"/>
              <a:cs typeface="Tw Cen M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853" y="918135"/>
            <a:ext cx="1752600" cy="14069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9" t="11852" r="22003" b="65926"/>
          <a:stretch/>
        </p:blipFill>
        <p:spPr>
          <a:xfrm>
            <a:off x="5624980" y="2206244"/>
            <a:ext cx="2455885" cy="24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8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67"/>
    </mc:Choice>
    <mc:Fallback>
      <p:transition spd="slow" advTm="2596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Contributions/Outline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367316" y="970548"/>
            <a:ext cx="8569325" cy="3743994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Software Synthesis +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Structure</a:t>
            </a:r>
            <a:r>
              <a:rPr lang="en-US" dirty="0" smtClean="0"/>
              <a:t>s in Mappings</a:t>
            </a: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/>
              <a:t>Symmetries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Mapping Representations</a:t>
            </a:r>
            <a:br>
              <a:rPr lang="en-US" dirty="0" smtClean="0"/>
            </a:br>
            <a:r>
              <a:rPr lang="en-US" dirty="0" smtClean="0"/>
              <a:t>+ Design-Space Exploration</a:t>
            </a:r>
          </a:p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Metric Spaces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Reactors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9" t="13698" r="22120" b="51696"/>
          <a:stretch/>
        </p:blipFill>
        <p:spPr>
          <a:xfrm>
            <a:off x="3852069" y="718064"/>
            <a:ext cx="5114299" cy="414014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2457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15"/>
    </mc:Choice>
    <mc:Fallback>
      <p:transition spd="slow" advTm="14415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Integration: </a:t>
            </a:r>
            <a:r>
              <a:rPr lang="en-US" dirty="0" err="1" smtClean="0"/>
              <a:t>MoCasin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917354"/>
            <a:ext cx="2625306" cy="12029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033" y="4464942"/>
            <a:ext cx="74353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[10] Menard</a:t>
            </a:r>
            <a:r>
              <a:rPr lang="en-US" sz="900" dirty="0"/>
              <a:t>, C., </a:t>
            </a:r>
            <a:r>
              <a:rPr lang="en-US" sz="900" b="1" dirty="0" err="1"/>
              <a:t>Goens</a:t>
            </a:r>
            <a:r>
              <a:rPr lang="en-US" sz="900" b="1" dirty="0"/>
              <a:t>, A</a:t>
            </a:r>
            <a:r>
              <a:rPr lang="en-US" sz="900" dirty="0"/>
              <a:t>., Hempel, G., </a:t>
            </a:r>
            <a:r>
              <a:rPr lang="en-US" sz="900" dirty="0" err="1"/>
              <a:t>Khasanov</a:t>
            </a:r>
            <a:r>
              <a:rPr lang="en-US" sz="900" dirty="0"/>
              <a:t>, R., Robledo, J., </a:t>
            </a:r>
            <a:r>
              <a:rPr lang="en-US" sz="900" dirty="0" err="1"/>
              <a:t>Teweleitt</a:t>
            </a:r>
            <a:r>
              <a:rPr lang="en-US" sz="900" dirty="0"/>
              <a:t>, F., &amp; </a:t>
            </a:r>
            <a:r>
              <a:rPr lang="en-US" sz="900" dirty="0" err="1"/>
              <a:t>Castrillon</a:t>
            </a:r>
            <a:r>
              <a:rPr lang="en-US" sz="900" dirty="0"/>
              <a:t>, J. (2021</a:t>
            </a:r>
            <a:r>
              <a:rPr lang="en-US" sz="900" dirty="0" smtClean="0"/>
              <a:t>). </a:t>
            </a:r>
            <a:r>
              <a:rPr lang="en-US" sz="900" dirty="0" err="1"/>
              <a:t>Mocasin</a:t>
            </a:r>
            <a:r>
              <a:rPr lang="en-US" sz="900" dirty="0"/>
              <a:t>—Rapid Prototyping of Rapid Prototyping Tools: A Framework for Exploring New Approaches in Mapping Software to Heterogeneous Multi-cores. In </a:t>
            </a:r>
            <a:r>
              <a:rPr lang="en-US" sz="900" i="1" dirty="0"/>
              <a:t>Proceedings of the 2021 Drone Systems Engineering and Rapid Simulation and Performance Evaluation: Methods and Tools Proceedings</a:t>
            </a:r>
            <a:r>
              <a:rPr lang="en-US" sz="900" dirty="0"/>
              <a:t> (pp. 66-73).</a:t>
            </a:r>
            <a:endParaRPr lang="en-US" sz="900" dirty="0" smtClean="0">
              <a:latin typeface="Tw Cen MT" charset="0"/>
              <a:ea typeface="Tw Cen MT" charset="0"/>
              <a:cs typeface="Tw Cen MT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16507"/>
            <a:ext cx="5152778" cy="3422439"/>
          </a:xfrm>
        </p:spPr>
      </p:pic>
    </p:spTree>
    <p:extLst>
      <p:ext uri="{BB962C8B-B14F-4D97-AF65-F5344CB8AC3E}">
        <p14:creationId xmlns:p14="http://schemas.microsoft.com/office/powerpoint/2010/main" val="984877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238"/>
    </mc:Choice>
    <mc:Fallback>
      <p:transition spd="slow" advTm="101238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Design-space Exploration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21"/>
          <a:stretch/>
        </p:blipFill>
        <p:spPr>
          <a:xfrm>
            <a:off x="785035" y="819150"/>
            <a:ext cx="4079230" cy="3657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53001" y="970548"/>
            <a:ext cx="3962400" cy="3603361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Representation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Usages</a:t>
            </a:r>
          </a:p>
          <a:p>
            <a:pPr lvl="1" fontAlgn="auto">
              <a:spcAft>
                <a:spcPts val="0"/>
              </a:spcAft>
            </a:pPr>
            <a:r>
              <a:rPr lang="en-US" dirty="0" smtClean="0"/>
              <a:t>Symmetry-aware cache</a:t>
            </a:r>
          </a:p>
          <a:p>
            <a:pPr lvl="1" fontAlgn="auto">
              <a:spcAft>
                <a:spcPts val="0"/>
              </a:spcAft>
            </a:pPr>
            <a:r>
              <a:rPr lang="en-US" dirty="0" smtClean="0"/>
              <a:t>Pruning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95288" y="4597840"/>
            <a:ext cx="739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[11] </a:t>
            </a:r>
            <a:r>
              <a:rPr lang="en-US" sz="900" b="1" dirty="0" err="1"/>
              <a:t>Goens</a:t>
            </a:r>
            <a:r>
              <a:rPr lang="en-US" sz="900" b="1" dirty="0"/>
              <a:t>, A., </a:t>
            </a:r>
            <a:r>
              <a:rPr lang="en-US" sz="900" dirty="0"/>
              <a:t>Menard, C., &amp; </a:t>
            </a:r>
            <a:r>
              <a:rPr lang="en-US" sz="900" dirty="0" err="1"/>
              <a:t>Castrillon</a:t>
            </a:r>
            <a:r>
              <a:rPr lang="en-US" sz="900" dirty="0"/>
              <a:t>, J. (2018, September). On the representation of mappings to multicores. In </a:t>
            </a:r>
            <a:r>
              <a:rPr lang="en-US" sz="900" i="1" dirty="0"/>
              <a:t>2018 IEEE 12th International Symposium on Embedded Multicore/Many-core Systems-on-Chip (</a:t>
            </a:r>
            <a:r>
              <a:rPr lang="en-US" sz="900" i="1" dirty="0" err="1"/>
              <a:t>MCSoC</a:t>
            </a:r>
            <a:r>
              <a:rPr lang="en-US" sz="900" i="1" dirty="0"/>
              <a:t>)</a:t>
            </a:r>
            <a:r>
              <a:rPr lang="en-US" sz="900" dirty="0"/>
              <a:t> (pp. 184-191). IEEE.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640511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09"/>
    </mc:Choice>
    <mc:Fallback>
      <p:transition spd="slow" advTm="5500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251240" y="915566"/>
            <a:ext cx="8569325" cy="894184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mocasin</a:t>
            </a:r>
            <a:endParaRPr lang="en-US" dirty="0" smtClean="0"/>
          </a:p>
          <a:p>
            <a:r>
              <a:rPr lang="en-US" dirty="0" smtClean="0"/>
              <a:t>Two benchmark suites:</a:t>
            </a:r>
          </a:p>
          <a:p>
            <a:pPr lvl="1"/>
            <a:r>
              <a:rPr lang="en-US" dirty="0" smtClean="0"/>
              <a:t>CPN/MAPS[2] </a:t>
            </a:r>
          </a:p>
          <a:p>
            <a:pPr lvl="1"/>
            <a:r>
              <a:rPr lang="en-US" dirty="0" smtClean="0"/>
              <a:t>Embedded System System Synthesis Benchmark Suite (E3S) [3]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2894480"/>
            <a:ext cx="2852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Tw Cen MT"/>
                <a:cs typeface="Tw Cen MT"/>
              </a:rPr>
              <a:t>[2] </a:t>
            </a:r>
            <a:r>
              <a:rPr lang="en-US" sz="1100" dirty="0" smtClean="0">
                <a:latin typeface="Tw Cen MT"/>
                <a:cs typeface="Tw Cen MT"/>
              </a:rPr>
              <a:t>http</a:t>
            </a:r>
            <a:r>
              <a:rPr lang="en-US" sz="1100" dirty="0">
                <a:latin typeface="Tw Cen MT"/>
                <a:cs typeface="Tw Cen MT"/>
              </a:rPr>
              <a:t>://</a:t>
            </a:r>
            <a:r>
              <a:rPr lang="en-US" sz="1100" dirty="0" err="1">
                <a:latin typeface="Tw Cen MT"/>
                <a:cs typeface="Tw Cen MT"/>
              </a:rPr>
              <a:t>ziyang.eecs.umich.edu</a:t>
            </a:r>
            <a:r>
              <a:rPr lang="en-US" sz="1100" dirty="0">
                <a:latin typeface="Tw Cen MT"/>
                <a:cs typeface="Tw Cen MT"/>
              </a:rPr>
              <a:t>/~</a:t>
            </a:r>
            <a:r>
              <a:rPr lang="en-US" sz="1100" dirty="0" err="1">
                <a:latin typeface="Tw Cen MT"/>
                <a:cs typeface="Tw Cen MT"/>
              </a:rPr>
              <a:t>dickrp</a:t>
            </a:r>
            <a:r>
              <a:rPr lang="en-US" sz="1100" dirty="0">
                <a:latin typeface="Tw Cen MT"/>
                <a:cs typeface="Tw Cen MT"/>
              </a:rPr>
              <a:t>/e3s/</a:t>
            </a:r>
            <a:endParaRPr lang="en-US" sz="1100" dirty="0" smtClean="0">
              <a:latin typeface="Tw Cen MT"/>
              <a:cs typeface="Tw Cen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2506427"/>
            <a:ext cx="8925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Tw Cen MT" charset="0"/>
                <a:ea typeface="Tw Cen MT" charset="0"/>
                <a:cs typeface="Tw Cen MT" charset="0"/>
              </a:rPr>
              <a:t>[1] </a:t>
            </a:r>
            <a:r>
              <a:rPr lang="en-US" sz="1100" dirty="0" err="1" smtClean="0">
                <a:latin typeface="Tw Cen MT" charset="0"/>
                <a:ea typeface="Tw Cen MT" charset="0"/>
                <a:cs typeface="Tw Cen MT" charset="0"/>
              </a:rPr>
              <a:t>Jeronimo</a:t>
            </a:r>
            <a:r>
              <a:rPr lang="en-US" sz="11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100" dirty="0" err="1" smtClean="0">
                <a:latin typeface="Tw Cen MT" charset="0"/>
                <a:ea typeface="Tw Cen MT" charset="0"/>
                <a:cs typeface="Tw Cen MT" charset="0"/>
              </a:rPr>
              <a:t>Castrillon</a:t>
            </a:r>
            <a:r>
              <a:rPr lang="en-US" sz="1100" dirty="0" smtClean="0">
                <a:latin typeface="Tw Cen MT" charset="0"/>
                <a:ea typeface="Tw Cen MT" charset="0"/>
                <a:cs typeface="Tw Cen MT" charset="0"/>
              </a:rPr>
              <a:t>, </a:t>
            </a:r>
            <a:r>
              <a:rPr lang="en-US" sz="1100" dirty="0">
                <a:latin typeface="Tw Cen MT" charset="0"/>
                <a:ea typeface="Tw Cen MT" charset="0"/>
                <a:cs typeface="Tw Cen MT" charset="0"/>
              </a:rPr>
              <a:t>Rainer </a:t>
            </a:r>
            <a:r>
              <a:rPr lang="en-US" sz="1100" dirty="0" err="1">
                <a:latin typeface="Tw Cen MT" charset="0"/>
                <a:ea typeface="Tw Cen MT" charset="0"/>
                <a:cs typeface="Tw Cen MT" charset="0"/>
              </a:rPr>
              <a:t>Leupers</a:t>
            </a:r>
            <a:r>
              <a:rPr lang="en-US" sz="1100" dirty="0">
                <a:latin typeface="Tw Cen MT" charset="0"/>
                <a:ea typeface="Tw Cen MT" charset="0"/>
                <a:cs typeface="Tw Cen MT" charset="0"/>
              </a:rPr>
              <a:t>, and </a:t>
            </a:r>
            <a:r>
              <a:rPr lang="en-US" sz="1100" dirty="0" err="1">
                <a:latin typeface="Tw Cen MT" charset="0"/>
                <a:ea typeface="Tw Cen MT" charset="0"/>
                <a:cs typeface="Tw Cen MT" charset="0"/>
              </a:rPr>
              <a:t>Gerd</a:t>
            </a:r>
            <a:r>
              <a:rPr lang="en-US" sz="1100" dirty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100" dirty="0" err="1">
                <a:latin typeface="Tw Cen MT" charset="0"/>
                <a:ea typeface="Tw Cen MT" charset="0"/>
                <a:cs typeface="Tw Cen MT" charset="0"/>
              </a:rPr>
              <a:t>Ascheid</a:t>
            </a:r>
            <a:r>
              <a:rPr lang="en-US" sz="1100" dirty="0">
                <a:latin typeface="Tw Cen MT" charset="0"/>
                <a:ea typeface="Tw Cen MT" charset="0"/>
                <a:cs typeface="Tw Cen MT" charset="0"/>
              </a:rPr>
              <a:t>. "MAPS: Mapping concurrent dataflow applications to heterogeneous </a:t>
            </a:r>
            <a:r>
              <a:rPr lang="en-US" sz="1100" dirty="0" err="1">
                <a:latin typeface="Tw Cen MT" charset="0"/>
                <a:ea typeface="Tw Cen MT" charset="0"/>
                <a:cs typeface="Tw Cen MT" charset="0"/>
              </a:rPr>
              <a:t>MPSoCs</a:t>
            </a:r>
            <a:r>
              <a:rPr lang="en-US" sz="1100" dirty="0">
                <a:latin typeface="Tw Cen MT" charset="0"/>
                <a:ea typeface="Tw Cen MT" charset="0"/>
                <a:cs typeface="Tw Cen MT" charset="0"/>
              </a:rPr>
              <a:t>." </a:t>
            </a:r>
            <a:r>
              <a:rPr lang="en-US" sz="1100" i="1" dirty="0">
                <a:latin typeface="Tw Cen MT" charset="0"/>
                <a:ea typeface="Tw Cen MT" charset="0"/>
                <a:cs typeface="Tw Cen MT" charset="0"/>
              </a:rPr>
              <a:t>IEEE Transactions </a:t>
            </a:r>
            <a:endParaRPr lang="en-US" sz="1100" i="1" dirty="0" smtClean="0">
              <a:latin typeface="Tw Cen MT" charset="0"/>
              <a:ea typeface="Tw Cen MT" charset="0"/>
              <a:cs typeface="Tw Cen MT" charset="0"/>
            </a:endParaRPr>
          </a:p>
          <a:p>
            <a:r>
              <a:rPr lang="en-US" sz="1100" i="1" dirty="0" smtClean="0">
                <a:latin typeface="Tw Cen MT" charset="0"/>
                <a:ea typeface="Tw Cen MT" charset="0"/>
                <a:cs typeface="Tw Cen MT" charset="0"/>
              </a:rPr>
              <a:t>on </a:t>
            </a:r>
            <a:r>
              <a:rPr lang="en-US" sz="1100" i="1" dirty="0">
                <a:latin typeface="Tw Cen MT" charset="0"/>
                <a:ea typeface="Tw Cen MT" charset="0"/>
                <a:cs typeface="Tw Cen MT" charset="0"/>
              </a:rPr>
              <a:t>Industrial Informatics</a:t>
            </a:r>
            <a:r>
              <a:rPr lang="en-US" sz="1100" dirty="0">
                <a:latin typeface="Tw Cen MT" charset="0"/>
                <a:ea typeface="Tw Cen MT" charset="0"/>
                <a:cs typeface="Tw Cen MT" charset="0"/>
              </a:rPr>
              <a:t> 9.1 (2011): 527-545.</a:t>
            </a:r>
            <a:endParaRPr lang="en-US" sz="1100" dirty="0" smtClean="0">
              <a:latin typeface="Tw Cen MT" charset="0"/>
              <a:ea typeface="Tw Cen MT" charset="0"/>
              <a:cs typeface="Tw Cen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594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Evaluation (contd.)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95289" y="915566"/>
            <a:ext cx="4710111" cy="3743994"/>
          </a:xfrm>
        </p:spPr>
        <p:txBody>
          <a:bodyPr/>
          <a:lstStyle/>
          <a:p>
            <a:r>
              <a:rPr lang="en-US" dirty="0" smtClean="0"/>
              <a:t>4 Architecture topologies</a:t>
            </a:r>
          </a:p>
          <a:p>
            <a:pPr lvl="1"/>
            <a:r>
              <a:rPr lang="en-US" dirty="0" err="1" smtClean="0"/>
              <a:t>Exynos</a:t>
            </a:r>
            <a:r>
              <a:rPr lang="en-US" dirty="0" smtClean="0"/>
              <a:t> 5422 (</a:t>
            </a:r>
            <a:r>
              <a:rPr lang="en-US" dirty="0" err="1" smtClean="0"/>
              <a:t>Odroid</a:t>
            </a:r>
            <a:r>
              <a:rPr lang="en-US" dirty="0" smtClean="0"/>
              <a:t> XU4)</a:t>
            </a:r>
          </a:p>
          <a:p>
            <a:pPr lvl="1"/>
            <a:r>
              <a:rPr lang="en-US" dirty="0" smtClean="0"/>
              <a:t>Simple cluster (2 clusters w/2 cores each)</a:t>
            </a:r>
          </a:p>
          <a:p>
            <a:pPr lvl="1"/>
            <a:r>
              <a:rPr lang="en-US" dirty="0" err="1" smtClean="0"/>
              <a:t>Kalray</a:t>
            </a:r>
            <a:r>
              <a:rPr lang="en-US" dirty="0" smtClean="0"/>
              <a:t> MPPA3 Coolidge</a:t>
            </a:r>
          </a:p>
          <a:p>
            <a:pPr lvl="1"/>
            <a:r>
              <a:rPr lang="en-US" dirty="0" smtClean="0"/>
              <a:t>Highly Adaptive Energy-efficient Computing (HAEC) [1]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890974"/>
            <a:ext cx="3620670" cy="29273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240" y="4051218"/>
            <a:ext cx="74222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Tw Cen MT" charset="0"/>
                <a:ea typeface="Tw Cen MT" charset="0"/>
                <a:cs typeface="Tw Cen MT" charset="0"/>
              </a:rPr>
              <a:t>[</a:t>
            </a:r>
            <a:r>
              <a:rPr lang="en-US" sz="1100" dirty="0">
                <a:latin typeface="Tw Cen MT" charset="0"/>
                <a:ea typeface="Tw Cen MT" charset="0"/>
                <a:cs typeface="Tw Cen MT" charset="0"/>
              </a:rPr>
              <a:t>1</a:t>
            </a:r>
            <a:r>
              <a:rPr lang="en-US" sz="1100" dirty="0" smtClean="0">
                <a:latin typeface="Tw Cen MT" charset="0"/>
                <a:ea typeface="Tw Cen MT" charset="0"/>
                <a:cs typeface="Tw Cen MT" charset="0"/>
              </a:rPr>
              <a:t>] </a:t>
            </a:r>
            <a:r>
              <a:rPr lang="en-US" sz="1100" dirty="0" err="1" smtClean="0">
                <a:latin typeface="Tw Cen MT" charset="0"/>
                <a:ea typeface="Tw Cen MT" charset="0"/>
                <a:cs typeface="Tw Cen MT" charset="0"/>
              </a:rPr>
              <a:t>Fettweis</a:t>
            </a:r>
            <a:r>
              <a:rPr lang="en-US" sz="1100" dirty="0" smtClean="0">
                <a:latin typeface="Tw Cen MT" charset="0"/>
                <a:ea typeface="Tw Cen MT" charset="0"/>
                <a:cs typeface="Tw Cen MT" charset="0"/>
              </a:rPr>
              <a:t> et al., </a:t>
            </a:r>
            <a:r>
              <a:rPr lang="en-US" sz="1100" b="1" dirty="0">
                <a:latin typeface="Tw Cen MT" charset="0"/>
                <a:ea typeface="Tw Cen MT" charset="0"/>
                <a:cs typeface="Tw Cen MT" charset="0"/>
                <a:hlinkClick r:id="rId3"/>
              </a:rPr>
              <a:t>"Architecture and Advanced Electronics Pathways Toward Highly Adaptive Energy-Efficient Computing"</a:t>
            </a:r>
            <a:r>
              <a:rPr lang="en-US" sz="1100" dirty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100" dirty="0" smtClean="0">
                <a:latin typeface="Tw Cen MT" charset="0"/>
                <a:ea typeface="Tw Cen MT" charset="0"/>
                <a:cs typeface="Tw Cen MT" charset="0"/>
              </a:rPr>
              <a:t>,</a:t>
            </a:r>
            <a:br>
              <a:rPr lang="en-US" sz="1100" dirty="0" smtClean="0">
                <a:latin typeface="Tw Cen MT" charset="0"/>
                <a:ea typeface="Tw Cen MT" charset="0"/>
                <a:cs typeface="Tw Cen MT" charset="0"/>
              </a:rPr>
            </a:br>
            <a:r>
              <a:rPr lang="en-US" sz="11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100" i="1" dirty="0">
                <a:latin typeface="Tw Cen MT" charset="0"/>
                <a:ea typeface="Tw Cen MT" charset="0"/>
                <a:cs typeface="Tw Cen MT" charset="0"/>
              </a:rPr>
              <a:t>In Proceedings of the IEEE</a:t>
            </a:r>
            <a:r>
              <a:rPr lang="en-US" sz="1100" dirty="0">
                <a:latin typeface="Tw Cen MT" charset="0"/>
                <a:ea typeface="Tw Cen MT" charset="0"/>
                <a:cs typeface="Tw Cen MT" charset="0"/>
              </a:rPr>
              <a:t>, vol. 107, no. 1, pp. 204–231, Jan 2019. </a:t>
            </a:r>
            <a:endParaRPr lang="en-US" sz="1100" dirty="0" smtClean="0">
              <a:latin typeface="Tw Cen MT" charset="0"/>
              <a:ea typeface="Tw Cen MT" charset="0"/>
              <a:cs typeface="Tw Cen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43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4718506"/>
            <a:ext cx="85785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[4] </a:t>
            </a:r>
            <a:r>
              <a:rPr lang="en-US" sz="900" b="1" dirty="0" err="1" smtClean="0"/>
              <a:t>Goens</a:t>
            </a:r>
            <a:r>
              <a:rPr lang="en-US" sz="900" b="1" dirty="0"/>
              <a:t>, </a:t>
            </a:r>
            <a:r>
              <a:rPr lang="en-US" sz="900" b="1" dirty="0" smtClean="0"/>
              <a:t>A.</a:t>
            </a:r>
            <a:r>
              <a:rPr lang="en-US" sz="900" dirty="0" smtClean="0"/>
              <a:t>, Nicolai, T. &amp; </a:t>
            </a:r>
            <a:r>
              <a:rPr lang="en-US" sz="900" dirty="0" err="1" smtClean="0"/>
              <a:t>Castrillon</a:t>
            </a:r>
            <a:r>
              <a:rPr lang="en-US" sz="900" dirty="0"/>
              <a:t>, J. (</a:t>
            </a:r>
            <a:r>
              <a:rPr lang="en-US" sz="900" dirty="0" smtClean="0"/>
              <a:t>2021). </a:t>
            </a:r>
            <a:r>
              <a:rPr lang="en-US" sz="900" dirty="0" err="1" smtClean="0"/>
              <a:t>mpsym</a:t>
            </a:r>
            <a:r>
              <a:rPr lang="en-US" sz="900" dirty="0"/>
              <a:t>: Improving Design-Space Exploration of Clustered </a:t>
            </a:r>
            <a:r>
              <a:rPr lang="en-US" sz="900" dirty="0" err="1"/>
              <a:t>Manycores</a:t>
            </a:r>
            <a:r>
              <a:rPr lang="en-US" sz="900" dirty="0"/>
              <a:t> with Arbitrary Topologies </a:t>
            </a:r>
            <a:r>
              <a:rPr lang="en-US" sz="900" dirty="0" smtClean="0"/>
              <a:t> </a:t>
            </a:r>
            <a:r>
              <a:rPr lang="en-US" sz="900" i="1" dirty="0" smtClean="0"/>
              <a:t>Under review.</a:t>
            </a:r>
            <a:endParaRPr lang="en-US" sz="900" i="1" dirty="0" smtClean="0">
              <a:latin typeface="Tw Cen MT" charset="0"/>
              <a:ea typeface="Tw Cen MT" charset="0"/>
              <a:cs typeface="Tw Cen M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88" y="1263716"/>
            <a:ext cx="3360812" cy="34416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224069"/>
            <a:ext cx="5486400" cy="34812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525033" y="919831"/>
            <a:ext cx="3962400" cy="3603361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r>
              <a:rPr lang="en-US" smtClean="0"/>
              <a:t>Pruning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0" y="910116"/>
            <a:ext cx="3962400" cy="3603361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r>
              <a:rPr lang="en-US" smtClean="0"/>
              <a:t>Symmetry-aware cache</a:t>
            </a:r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0149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575"/>
    </mc:Choice>
    <mc:Fallback>
      <p:transition spd="slow" advTm="135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Run-time Approach: </a:t>
            </a:r>
            <a:r>
              <a:rPr lang="en-US" dirty="0" err="1" smtClean="0"/>
              <a:t>TETRiS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971550"/>
            <a:ext cx="8569325" cy="2360260"/>
          </a:xfrm>
        </p:spPr>
      </p:pic>
    </p:spTree>
    <p:extLst>
      <p:ext uri="{BB962C8B-B14F-4D97-AF65-F5344CB8AC3E}">
        <p14:creationId xmlns:p14="http://schemas.microsoft.com/office/powerpoint/2010/main" val="387858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5289" y="915566"/>
            <a:ext cx="5091111" cy="3743994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Computational complexity/tradeoff</a:t>
            </a:r>
          </a:p>
          <a:p>
            <a:pPr lvl="1" fontAlgn="auto">
              <a:spcAft>
                <a:spcPts val="0"/>
              </a:spcAft>
            </a:pPr>
            <a:r>
              <a:rPr lang="en-US" dirty="0" smtClean="0"/>
              <a:t>Some Network-on-Chip topologies</a:t>
            </a:r>
            <a:br>
              <a:rPr lang="en-US" dirty="0" smtClean="0"/>
            </a:br>
            <a:r>
              <a:rPr lang="en-US" dirty="0" smtClean="0"/>
              <a:t> (but, is this really a problem?) [12]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Symmetry </a:t>
            </a:r>
            <a:r>
              <a:rPr lang="en-US" dirty="0" smtClean="0"/>
              <a:t>breaking</a:t>
            </a:r>
          </a:p>
          <a:p>
            <a:pPr lvl="1" fontAlgn="auto">
              <a:spcAft>
                <a:spcPts val="0"/>
              </a:spcAft>
            </a:pPr>
            <a:r>
              <a:rPr lang="en-US" dirty="0" smtClean="0"/>
              <a:t>Process variation, thermal effects,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 fontAlgn="auto">
              <a:spcAft>
                <a:spcPts val="0"/>
              </a:spcAft>
            </a:pPr>
            <a:r>
              <a:rPr lang="en-US" dirty="0" err="1" smtClean="0"/>
              <a:t>Peripherials</a:t>
            </a: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/>
              <a:t>High-level </a:t>
            </a:r>
            <a:r>
              <a:rPr lang="en-US" dirty="0" smtClean="0"/>
              <a:t>model (abstract)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Reality: approximate symmetries (similarities)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44" y="1014984"/>
            <a:ext cx="2489578" cy="2340864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/>
          <a:stretch/>
        </p:blipFill>
        <p:spPr>
          <a:xfrm>
            <a:off x="5410200" y="860584"/>
            <a:ext cx="3448345" cy="2819400"/>
          </a:xfrm>
        </p:spPr>
      </p:pic>
      <p:sp>
        <p:nvSpPr>
          <p:cNvPr id="8" name="TextBox 7"/>
          <p:cNvSpPr txBox="1"/>
          <p:nvPr/>
        </p:nvSpPr>
        <p:spPr>
          <a:xfrm>
            <a:off x="465915" y="4632548"/>
            <a:ext cx="703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[12</a:t>
            </a:r>
            <a:r>
              <a:rPr lang="en-US" sz="900" dirty="0"/>
              <a:t>] </a:t>
            </a:r>
            <a:r>
              <a:rPr lang="en-US" sz="900" b="1" dirty="0" err="1"/>
              <a:t>Goens</a:t>
            </a:r>
            <a:r>
              <a:rPr lang="en-US" sz="900" b="1" dirty="0"/>
              <a:t>, A</a:t>
            </a:r>
            <a:r>
              <a:rPr lang="en-US" sz="900" dirty="0"/>
              <a:t>., Menard, C., &amp; </a:t>
            </a:r>
            <a:r>
              <a:rPr lang="en-US" sz="900" dirty="0" err="1"/>
              <a:t>Castrillon</a:t>
            </a:r>
            <a:r>
              <a:rPr lang="en-US" sz="900" dirty="0"/>
              <a:t>, J. (2019, July). On Compact Mappings for Multicore Systems. In </a:t>
            </a:r>
            <a:r>
              <a:rPr lang="en-US" sz="900" i="1" dirty="0"/>
              <a:t>International Conference on Embedded Computer Systems</a:t>
            </a:r>
            <a:r>
              <a:rPr lang="en-US" sz="900" dirty="0"/>
              <a:t> (pp. 325-335). </a:t>
            </a:r>
            <a:r>
              <a:rPr lang="en-US" sz="900" dirty="0" smtClean="0"/>
              <a:t>Springer</a:t>
            </a:r>
            <a:endParaRPr lang="en-US" sz="9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4505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132"/>
    </mc:Choice>
    <mc:Fallback>
      <p:transition spd="slow" advTm="164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erson in Black Hoodie Sitting on Gray Concrete W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521" y="2356470"/>
            <a:ext cx="19431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anese Lucky Coin Ca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703" y="984870"/>
            <a:ext cx="206288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Difficulties Programming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95288" y="915566"/>
            <a:ext cx="4385265" cy="1941320"/>
          </a:xfrm>
        </p:spPr>
        <p:txBody>
          <a:bodyPr/>
          <a:lstStyle/>
          <a:p>
            <a:r>
              <a:rPr lang="en-US" dirty="0" smtClean="0"/>
              <a:t>Example: sorting out pictures with cats</a:t>
            </a:r>
          </a:p>
          <a:p>
            <a:r>
              <a:rPr lang="en-US" dirty="0" smtClean="0"/>
              <a:t>Human:</a:t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/>
              <a:t>look through those pictures and sort out the ones that have cats”. </a:t>
            </a:r>
            <a:endParaRPr lang="en-US" dirty="0"/>
          </a:p>
          <a:p>
            <a:r>
              <a:rPr lang="en-US" dirty="0" smtClean="0"/>
              <a:t>x86: </a:t>
            </a:r>
            <a:endParaRPr lang="en-US" dirty="0"/>
          </a:p>
        </p:txBody>
      </p:sp>
      <p:pic>
        <p:nvPicPr>
          <p:cNvPr id="8" name="Picture 4" descr="range Tabby Cat on Brown Wooden Chai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845" y="1251357"/>
            <a:ext cx="2408294" cy="160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ite and Black Cat Sitting on Tab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026" y="984870"/>
            <a:ext cx="1123113" cy="168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se-Up Photo Of Cat's Pa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397" y="2866665"/>
            <a:ext cx="1771481" cy="118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own Mountain Covered With Cloud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006" y="2567488"/>
            <a:ext cx="1167133" cy="155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90" y="2318740"/>
            <a:ext cx="2779513" cy="22768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7223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481"/>
    </mc:Choice>
    <mc:Fallback>
      <p:transition spd="slow" advTm="124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Contributions/Outline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367316" y="970548"/>
            <a:ext cx="8569325" cy="3743994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Software Synthesis +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Structure</a:t>
            </a:r>
            <a:r>
              <a:rPr lang="en-US" dirty="0" smtClean="0"/>
              <a:t>s in Mappings</a:t>
            </a: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/>
              <a:t>Symmetries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Mapping Representations</a:t>
            </a:r>
            <a:br>
              <a:rPr lang="en-US" dirty="0" smtClean="0"/>
            </a:br>
            <a:r>
              <a:rPr lang="en-US" dirty="0" smtClean="0"/>
              <a:t>+ Design-Space Exploration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Metric Spaces</a:t>
            </a: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Reactors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9" t="13698" r="22120" b="51696"/>
          <a:stretch/>
        </p:blipFill>
        <p:spPr>
          <a:xfrm>
            <a:off x="3852069" y="718064"/>
            <a:ext cx="5114299" cy="414014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7853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51"/>
    </mc:Choice>
    <mc:Fallback>
      <p:transition spd="slow" advTm="25051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Other Structures: Metric Spaces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68" y="783130"/>
            <a:ext cx="6019800" cy="372317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81811" y="895350"/>
            <a:ext cx="2377276" cy="18669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1811" y="2725208"/>
            <a:ext cx="2377276" cy="17810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691" y="4750752"/>
            <a:ext cx="57887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[13] </a:t>
            </a:r>
            <a:r>
              <a:rPr lang="en-US" sz="900" b="1" dirty="0" err="1"/>
              <a:t>Goens</a:t>
            </a:r>
            <a:r>
              <a:rPr lang="en-US" sz="900" b="1" dirty="0"/>
              <a:t>, </a:t>
            </a:r>
            <a:r>
              <a:rPr lang="en-US" sz="900" b="1" dirty="0" smtClean="0"/>
              <a:t>A</a:t>
            </a:r>
            <a:r>
              <a:rPr lang="en-US" sz="900" dirty="0" smtClean="0"/>
              <a:t> </a:t>
            </a:r>
            <a:r>
              <a:rPr lang="en-US" sz="900" dirty="0"/>
              <a:t>&amp; </a:t>
            </a:r>
            <a:r>
              <a:rPr lang="en-US" sz="900" dirty="0" err="1"/>
              <a:t>Castrillon</a:t>
            </a:r>
            <a:r>
              <a:rPr lang="en-US" sz="900" dirty="0"/>
              <a:t>, J. (</a:t>
            </a:r>
            <a:r>
              <a:rPr lang="en-US" sz="900" dirty="0" smtClean="0"/>
              <a:t>2021). </a:t>
            </a:r>
            <a:r>
              <a:rPr lang="en-US" sz="900" dirty="0"/>
              <a:t>The Geometry of The Space of Task Mappings to Multicore </a:t>
            </a:r>
            <a:r>
              <a:rPr lang="en-US" sz="900" dirty="0" smtClean="0"/>
              <a:t>Systems. </a:t>
            </a:r>
            <a:r>
              <a:rPr lang="en-US" sz="900" i="1" dirty="0" smtClean="0"/>
              <a:t>Under Review.</a:t>
            </a:r>
            <a:endParaRPr lang="en-US" sz="9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3327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818"/>
    </mc:Choice>
    <mc:Fallback>
      <p:transition spd="slow" advTm="120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1856"/>
            <a:ext cx="4800599" cy="35129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910" y="1004326"/>
            <a:ext cx="4588090" cy="34305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58822" y="4442996"/>
            <a:ext cx="1190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Tw Cen MT"/>
                <a:cs typeface="Tw Cen MT"/>
              </a:rPr>
              <a:t>Odroid</a:t>
            </a:r>
            <a:r>
              <a:rPr lang="en-US" sz="1600" dirty="0" smtClean="0">
                <a:latin typeface="Tw Cen MT"/>
                <a:cs typeface="Tw Cen MT"/>
              </a:rPr>
              <a:t> XU3</a:t>
            </a:r>
            <a:endParaRPr lang="en-US" sz="1600" dirty="0" smtClean="0">
              <a:latin typeface="Tw Cen MT"/>
              <a:cs typeface="Tw Cen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67400" y="4401248"/>
            <a:ext cx="1569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latin typeface="Tw Cen MT"/>
                <a:cs typeface="Tw Cen MT"/>
              </a:rPr>
              <a:t>MPPA3 Coolidge</a:t>
            </a:r>
            <a:endParaRPr lang="en-US" sz="1600" dirty="0" smtClean="0"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34416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904"/>
    </mc:Choice>
    <mc:Fallback>
      <p:transition spd="slow" advTm="161904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Contributions/Outline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367316" y="970548"/>
            <a:ext cx="8569325" cy="3743994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Software Synthesis +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Structure</a:t>
            </a:r>
            <a:r>
              <a:rPr lang="en-US" dirty="0" smtClean="0"/>
              <a:t>s in Mappings</a:t>
            </a: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/>
              <a:t>Symmetries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Mapping Representations</a:t>
            </a:r>
            <a:br>
              <a:rPr lang="en-US" dirty="0" smtClean="0"/>
            </a:br>
            <a:r>
              <a:rPr lang="en-US" dirty="0" smtClean="0"/>
              <a:t>+ Design-Space Exploration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Metric Spaces</a:t>
            </a: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/>
              <a:t>Reactors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9" t="13698" r="22120" b="51696"/>
          <a:stretch/>
        </p:blipFill>
        <p:spPr>
          <a:xfrm>
            <a:off x="3852069" y="718064"/>
            <a:ext cx="5114299" cy="414014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5981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96"/>
    </mc:Choice>
    <mc:Fallback>
      <p:transition spd="slow" advTm="38096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Models of Computation: Revisited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-788" y="4714542"/>
            <a:ext cx="515448" cy="295024"/>
          </a:xfrm>
        </p:spPr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7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41790"/>
            <a:ext cx="8798555" cy="3611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41790"/>
            <a:ext cx="8795263" cy="36111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0645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03"/>
    </mc:Choice>
    <mc:Fallback>
      <p:transition spd="slow" advTm="57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95288" y="915566"/>
            <a:ext cx="7148511" cy="2722984"/>
          </a:xfrm>
        </p:spPr>
        <p:txBody>
          <a:bodyPr/>
          <a:lstStyle/>
          <a:p>
            <a:r>
              <a:rPr lang="en-US" dirty="0" smtClean="0"/>
              <a:t>Based on actor model [3]</a:t>
            </a:r>
          </a:p>
          <a:p>
            <a:r>
              <a:rPr lang="en-US" dirty="0" smtClean="0"/>
              <a:t>Timed, concurrent &amp; deterministic [2]</a:t>
            </a:r>
          </a:p>
        </p:txBody>
      </p:sp>
      <p:sp>
        <p:nvSpPr>
          <p:cNvPr id="6" name="Rectangle 5"/>
          <p:cNvSpPr/>
          <p:nvPr/>
        </p:nvSpPr>
        <p:spPr>
          <a:xfrm>
            <a:off x="98840" y="3878818"/>
            <a:ext cx="8892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[15] </a:t>
            </a:r>
            <a:r>
              <a:rPr lang="en-US" sz="900" dirty="0" err="1" smtClean="0"/>
              <a:t>Lohstroh</a:t>
            </a:r>
            <a:r>
              <a:rPr lang="en-US" sz="900" dirty="0"/>
              <a:t>, M., Romeo, </a:t>
            </a:r>
            <a:r>
              <a:rPr lang="en-US" sz="900" dirty="0" err="1"/>
              <a:t>Í</a:t>
            </a:r>
            <a:r>
              <a:rPr lang="en-US" sz="900" dirty="0"/>
              <a:t>. </a:t>
            </a:r>
            <a:r>
              <a:rPr lang="en-US" sz="900" dirty="0" err="1"/>
              <a:t>Í</a:t>
            </a:r>
            <a:r>
              <a:rPr lang="en-US" sz="900" dirty="0"/>
              <a:t>., </a:t>
            </a:r>
            <a:r>
              <a:rPr lang="en-US" sz="900" b="1" dirty="0" err="1"/>
              <a:t>Goens</a:t>
            </a:r>
            <a:r>
              <a:rPr lang="en-US" sz="900" b="1" dirty="0"/>
              <a:t>, A</a:t>
            </a:r>
            <a:r>
              <a:rPr lang="en-US" sz="900" dirty="0"/>
              <a:t>., </a:t>
            </a:r>
            <a:r>
              <a:rPr lang="en-US" sz="900" dirty="0" err="1"/>
              <a:t>Derler</a:t>
            </a:r>
            <a:r>
              <a:rPr lang="en-US" sz="900" dirty="0"/>
              <a:t>, P., </a:t>
            </a:r>
            <a:r>
              <a:rPr lang="en-US" sz="900" dirty="0" err="1"/>
              <a:t>Castrillon</a:t>
            </a:r>
            <a:r>
              <a:rPr lang="en-US" sz="900" dirty="0"/>
              <a:t>, J., Lee, E. A., &amp; </a:t>
            </a:r>
            <a:r>
              <a:rPr lang="en-US" sz="900" dirty="0" err="1"/>
              <a:t>Sangiovanni-Vincentelli</a:t>
            </a:r>
            <a:r>
              <a:rPr lang="en-US" sz="900" dirty="0"/>
              <a:t>, A. (2019). Reactors: A deterministic model for </a:t>
            </a:r>
            <a:r>
              <a:rPr lang="en-US" sz="900" dirty="0" err="1"/>
              <a:t>composable</a:t>
            </a:r>
            <a:r>
              <a:rPr lang="en-US" sz="900" dirty="0"/>
              <a:t> reactive systems. In </a:t>
            </a:r>
            <a:r>
              <a:rPr lang="en-US" sz="900" i="1" dirty="0"/>
              <a:t>Cyber Physical Systems. Model-Based Design</a:t>
            </a:r>
            <a:r>
              <a:rPr lang="en-US" sz="900" dirty="0"/>
              <a:t> (pp. 59-85). Springer, Cham.</a:t>
            </a:r>
          </a:p>
        </p:txBody>
      </p:sp>
      <p:sp>
        <p:nvSpPr>
          <p:cNvPr id="7" name="Rectangle 6"/>
          <p:cNvSpPr/>
          <p:nvPr/>
        </p:nvSpPr>
        <p:spPr>
          <a:xfrm>
            <a:off x="97796" y="4171950"/>
            <a:ext cx="8970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[16] </a:t>
            </a:r>
            <a:r>
              <a:rPr lang="en-US" sz="900" dirty="0" err="1" smtClean="0"/>
              <a:t>Lohstroh</a:t>
            </a:r>
            <a:r>
              <a:rPr lang="en-US" sz="900" dirty="0"/>
              <a:t>, M., </a:t>
            </a:r>
            <a:r>
              <a:rPr lang="en-US" sz="900" dirty="0" err="1"/>
              <a:t>Schoeberl</a:t>
            </a:r>
            <a:r>
              <a:rPr lang="en-US" sz="900" dirty="0"/>
              <a:t>, M., </a:t>
            </a:r>
            <a:r>
              <a:rPr lang="en-US" sz="900" b="1" dirty="0" err="1"/>
              <a:t>Goens</a:t>
            </a:r>
            <a:r>
              <a:rPr lang="en-US" sz="900" b="1" dirty="0"/>
              <a:t>, A</a:t>
            </a:r>
            <a:r>
              <a:rPr lang="en-US" sz="900" dirty="0"/>
              <a:t>., </a:t>
            </a:r>
            <a:r>
              <a:rPr lang="en-US" sz="900" dirty="0" err="1"/>
              <a:t>Wasicek</a:t>
            </a:r>
            <a:r>
              <a:rPr lang="en-US" sz="900" dirty="0"/>
              <a:t>, A., Gill, C., </a:t>
            </a:r>
            <a:r>
              <a:rPr lang="en-US" sz="900" dirty="0" err="1"/>
              <a:t>Sirjani</a:t>
            </a:r>
            <a:r>
              <a:rPr lang="en-US" sz="900" dirty="0"/>
              <a:t>, M., &amp; Lee, E. A. (2019, June). Actors revisited for time-critical systems. In </a:t>
            </a:r>
            <a:r>
              <a:rPr lang="en-US" sz="900" i="1" dirty="0"/>
              <a:t>2019 56th ACM/IEEE Design Automation Conference (DAC)</a:t>
            </a:r>
            <a:r>
              <a:rPr lang="en-US" sz="900" dirty="0"/>
              <a:t> (pp. 1-4). IEEE.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7796" y="3598266"/>
            <a:ext cx="8893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[14] </a:t>
            </a:r>
            <a:r>
              <a:rPr lang="en-US" sz="900" dirty="0" err="1" smtClean="0"/>
              <a:t>Lohstroh</a:t>
            </a:r>
            <a:r>
              <a:rPr lang="en-US" sz="900" dirty="0"/>
              <a:t>, </a:t>
            </a:r>
            <a:r>
              <a:rPr lang="en-US" sz="900" dirty="0" smtClean="0"/>
              <a:t>M., Menard, C., </a:t>
            </a:r>
            <a:r>
              <a:rPr lang="en-US" sz="900" dirty="0" err="1" smtClean="0"/>
              <a:t>Bateni</a:t>
            </a:r>
            <a:r>
              <a:rPr lang="en-US" sz="900" dirty="0" smtClean="0"/>
              <a:t>, S. &amp; Lee</a:t>
            </a:r>
            <a:r>
              <a:rPr lang="en-US" sz="900" dirty="0"/>
              <a:t>, E. A</a:t>
            </a:r>
            <a:r>
              <a:rPr lang="en-US" sz="900" dirty="0" smtClean="0"/>
              <a:t>.. </a:t>
            </a:r>
            <a:r>
              <a:rPr lang="en-US" sz="900" dirty="0"/>
              <a:t>(</a:t>
            </a:r>
            <a:r>
              <a:rPr lang="en-US" sz="900" dirty="0" smtClean="0"/>
              <a:t>2021). </a:t>
            </a:r>
            <a:r>
              <a:rPr lang="en-US" sz="900" dirty="0"/>
              <a:t>Toward a Lingua Franca for Deterministic Concurrent Systems </a:t>
            </a:r>
            <a:r>
              <a:rPr lang="en-US" sz="900" dirty="0" smtClean="0"/>
              <a:t>. To appear in </a:t>
            </a:r>
            <a:r>
              <a:rPr lang="en-US" sz="900" i="1" dirty="0" smtClean="0"/>
              <a:t>ACM Transactions in Embedded Computing Systems</a:t>
            </a:r>
            <a:r>
              <a:rPr lang="en-US" sz="900" dirty="0" smtClean="0"/>
              <a:t>. </a:t>
            </a:r>
            <a:endParaRPr lang="en-US" sz="9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77" y="2038350"/>
            <a:ext cx="7133596" cy="108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34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578"/>
    </mc:Choice>
    <mc:Fallback>
      <p:transition spd="slow" advTm="152578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95288" y="915566"/>
            <a:ext cx="8569325" cy="2341984"/>
          </a:xfrm>
        </p:spPr>
        <p:txBody>
          <a:bodyPr/>
          <a:lstStyle/>
          <a:p>
            <a:r>
              <a:rPr lang="en-US" dirty="0" smtClean="0"/>
              <a:t>Models expose structure </a:t>
            </a:r>
            <a:r>
              <a:rPr lang="en-US" dirty="0" smtClean="0"/>
              <a:t>(e.g. symmetries)</a:t>
            </a:r>
          </a:p>
          <a:p>
            <a:pPr lvl="1"/>
            <a:r>
              <a:rPr lang="en-US" dirty="0" smtClean="0"/>
              <a:t>We need to leverage it</a:t>
            </a:r>
            <a:r>
              <a:rPr lang="en-US" dirty="0" smtClean="0"/>
              <a:t>!</a:t>
            </a:r>
          </a:p>
          <a:p>
            <a:r>
              <a:rPr lang="en-US" dirty="0" smtClean="0"/>
              <a:t>Can be good for performance,</a:t>
            </a:r>
            <a:br>
              <a:rPr lang="en-US" dirty="0" smtClean="0"/>
            </a:br>
            <a:r>
              <a:rPr lang="en-US" dirty="0" smtClean="0"/>
              <a:t>not only correctness.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2054" name="Picture 6" descr="ttps://pixy.org/src2/593/59394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81150"/>
            <a:ext cx="4078989" cy="254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0" y="4175246"/>
            <a:ext cx="22317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Tw Cen MT"/>
                <a:cs typeface="Tw Cen MT"/>
              </a:rPr>
              <a:t>Source: </a:t>
            </a:r>
            <a:r>
              <a:rPr lang="en-US" sz="1100" dirty="0">
                <a:latin typeface="Tw Cen MT"/>
                <a:cs typeface="Tw Cen MT"/>
              </a:rPr>
              <a:t>https://</a:t>
            </a:r>
            <a:r>
              <a:rPr lang="en-US" sz="1100" dirty="0" err="1">
                <a:latin typeface="Tw Cen MT"/>
                <a:cs typeface="Tw Cen MT"/>
              </a:rPr>
              <a:t>pixy.org</a:t>
            </a:r>
            <a:r>
              <a:rPr lang="en-US" sz="1100" dirty="0">
                <a:latin typeface="Tw Cen MT"/>
                <a:cs typeface="Tw Cen MT"/>
              </a:rPr>
              <a:t>/5939439/</a:t>
            </a:r>
            <a:endParaRPr lang="en-US" sz="1100" dirty="0" smtClean="0">
              <a:latin typeface="Tw Cen MT"/>
              <a:cs typeface="Tw Cen M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400" y="2440471"/>
            <a:ext cx="35760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➡ Focus </a:t>
            </a:r>
            <a:r>
              <a:rPr lang="en-US" sz="2000" dirty="0"/>
              <a:t>on models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0336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21"/>
    </mc:Choice>
    <mc:Fallback>
      <p:transition spd="slow" advTm="49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33400" y="2152030"/>
            <a:ext cx="7869486" cy="8572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 smtClean="0"/>
              <a:t>Thank you! Questions?</a:t>
            </a:r>
            <a:br>
              <a:rPr lang="en-US" sz="3600" dirty="0" smtClean="0"/>
            </a:br>
            <a:endParaRPr lang="en-US" sz="36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047750"/>
            <a:ext cx="3120418" cy="306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40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94"/>
    </mc:Choice>
    <mc:Fallback>
      <p:transition spd="slow" advTm="7794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0212" y="722184"/>
            <a:ext cx="55752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Tw Cen MT"/>
                <a:cs typeface="Tw Cen MT"/>
              </a:rPr>
              <a:t>[1] </a:t>
            </a:r>
            <a:r>
              <a:rPr lang="en-US" sz="900" dirty="0"/>
              <a:t>Lee, Edward A. "The problem with threads." </a:t>
            </a:r>
            <a:r>
              <a:rPr lang="en-US" sz="900" i="1" dirty="0"/>
              <a:t>Computer</a:t>
            </a:r>
            <a:r>
              <a:rPr lang="en-US" sz="900" dirty="0"/>
              <a:t> 39.5 (2006): 33-42</a:t>
            </a:r>
            <a:r>
              <a:rPr lang="en-US" sz="900" dirty="0" smtClean="0"/>
              <a:t>.</a:t>
            </a:r>
            <a:endParaRPr lang="en-US" sz="900" dirty="0" smtClean="0">
              <a:latin typeface="Tw Cen MT"/>
              <a:cs typeface="Tw Cen M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0212" y="898627"/>
            <a:ext cx="9144788" cy="173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[2] </a:t>
            </a:r>
            <a:r>
              <a:rPr lang="en-US" sz="900" b="1" dirty="0" err="1" smtClean="0"/>
              <a:t>Goens</a:t>
            </a:r>
            <a:r>
              <a:rPr lang="en-US" sz="900" b="1" dirty="0"/>
              <a:t>, A.</a:t>
            </a:r>
            <a:r>
              <a:rPr lang="en-US" sz="900" dirty="0"/>
              <a:t>,</a:t>
            </a:r>
            <a:r>
              <a:rPr lang="en-US" sz="900" b="1" dirty="0"/>
              <a:t> </a:t>
            </a:r>
            <a:r>
              <a:rPr lang="en-US" sz="900" dirty="0" err="1"/>
              <a:t>Siccha</a:t>
            </a:r>
            <a:r>
              <a:rPr lang="en-US" sz="900" dirty="0"/>
              <a:t>, S., &amp; </a:t>
            </a:r>
            <a:r>
              <a:rPr lang="en-US" sz="900" dirty="0" err="1"/>
              <a:t>Castrillon</a:t>
            </a:r>
            <a:r>
              <a:rPr lang="en-US" sz="900" dirty="0"/>
              <a:t>, J. (2017). Symmetry in software synthesis. </a:t>
            </a:r>
            <a:r>
              <a:rPr lang="en-US" sz="900" i="1" dirty="0"/>
              <a:t>ACM Transactions on Architecture and Code Optimization (TACO)</a:t>
            </a:r>
            <a:r>
              <a:rPr lang="en-US" sz="900" dirty="0"/>
              <a:t>, </a:t>
            </a:r>
            <a:r>
              <a:rPr lang="en-US" sz="900" i="1" dirty="0"/>
              <a:t>14</a:t>
            </a:r>
            <a:r>
              <a:rPr lang="en-US" sz="900" dirty="0"/>
              <a:t>(2), 1-26.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1861" y="1564734"/>
            <a:ext cx="8595268" cy="277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[5] </a:t>
            </a:r>
            <a:r>
              <a:rPr lang="en-US" sz="900" b="1" dirty="0" err="1" smtClean="0"/>
              <a:t>Goens</a:t>
            </a:r>
            <a:r>
              <a:rPr lang="en-US" sz="900" b="1" dirty="0" smtClean="0"/>
              <a:t>, A.</a:t>
            </a:r>
            <a:r>
              <a:rPr lang="en-US" sz="900" dirty="0" smtClean="0"/>
              <a:t>, </a:t>
            </a:r>
            <a:r>
              <a:rPr lang="en-US" sz="900" dirty="0" err="1" smtClean="0"/>
              <a:t>Khasanov</a:t>
            </a:r>
            <a:r>
              <a:rPr lang="en-US" sz="900" dirty="0" smtClean="0"/>
              <a:t>, R., </a:t>
            </a:r>
            <a:r>
              <a:rPr lang="en-US" sz="900" dirty="0" err="1" smtClean="0"/>
              <a:t>Hähnel</a:t>
            </a:r>
            <a:r>
              <a:rPr lang="en-US" sz="900" dirty="0" smtClean="0"/>
              <a:t>, M., </a:t>
            </a:r>
            <a:r>
              <a:rPr lang="en-US" sz="900" dirty="0" err="1" smtClean="0"/>
              <a:t>Smejkal</a:t>
            </a:r>
            <a:r>
              <a:rPr lang="en-US" sz="900" dirty="0" smtClean="0"/>
              <a:t>, T., </a:t>
            </a:r>
            <a:r>
              <a:rPr lang="en-US" sz="900" dirty="0" err="1" smtClean="0"/>
              <a:t>Härtig</a:t>
            </a:r>
            <a:r>
              <a:rPr lang="en-US" sz="900" dirty="0" smtClean="0"/>
              <a:t> H. &amp; </a:t>
            </a:r>
            <a:r>
              <a:rPr lang="en-US" sz="900" dirty="0" err="1" smtClean="0"/>
              <a:t>Castrillon</a:t>
            </a:r>
            <a:r>
              <a:rPr lang="en-US" sz="900" dirty="0" smtClean="0"/>
              <a:t>, J., </a:t>
            </a:r>
            <a:r>
              <a:rPr lang="en-US" sz="900" b="1" dirty="0" smtClean="0"/>
              <a:t>"</a:t>
            </a:r>
            <a:r>
              <a:rPr lang="en-US" sz="900" dirty="0"/>
              <a:t>TETRiS: a Multi-Application </a:t>
            </a:r>
            <a:r>
              <a:rPr lang="en-US" sz="900" dirty="0" smtClean="0"/>
              <a:t>Run-Time System </a:t>
            </a:r>
            <a:r>
              <a:rPr lang="en-US" sz="900" dirty="0"/>
              <a:t>for Predictable Execution of Static Mappings" </a:t>
            </a:r>
            <a:r>
              <a:rPr lang="en-US" sz="900" dirty="0" smtClean="0"/>
              <a:t>, </a:t>
            </a:r>
            <a:r>
              <a:rPr lang="en-US" sz="900" i="1" dirty="0" smtClean="0"/>
              <a:t>Proceedings </a:t>
            </a:r>
            <a:r>
              <a:rPr lang="en-US" sz="900" i="1" dirty="0"/>
              <a:t>of the 20th International Workshop on Software and Compilers </a:t>
            </a:r>
            <a:r>
              <a:rPr lang="en-US" sz="900" i="1" dirty="0" smtClean="0"/>
              <a:t>for Embedded </a:t>
            </a:r>
            <a:r>
              <a:rPr lang="en-US" sz="900" i="1" dirty="0"/>
              <a:t>Systems  </a:t>
            </a:r>
            <a:r>
              <a:rPr lang="en-US" sz="900" i="1" dirty="0" smtClean="0"/>
              <a:t>(</a:t>
            </a:r>
            <a:r>
              <a:rPr lang="en-US" sz="900" i="1" dirty="0"/>
              <a:t>SCOPES'17)</a:t>
            </a:r>
            <a:r>
              <a:rPr lang="en-US" sz="900" dirty="0"/>
              <a:t>, ACM, pp. 11–20, New York, NY, USA, Jun 2017.</a:t>
            </a:r>
            <a:endParaRPr lang="en-US" sz="900" dirty="0" smtClean="0">
              <a:latin typeface="Tw Cen MT"/>
              <a:cs typeface="Tw Cen M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6332" y="3270064"/>
            <a:ext cx="8595268" cy="38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[11] Menard</a:t>
            </a:r>
            <a:r>
              <a:rPr lang="en-US" sz="900" dirty="0"/>
              <a:t>, C., </a:t>
            </a:r>
            <a:r>
              <a:rPr lang="en-US" sz="900" b="1" dirty="0" err="1"/>
              <a:t>Goens</a:t>
            </a:r>
            <a:r>
              <a:rPr lang="en-US" sz="900" b="1" dirty="0"/>
              <a:t>, A</a:t>
            </a:r>
            <a:r>
              <a:rPr lang="en-US" sz="900" dirty="0"/>
              <a:t>., Hempel, G., </a:t>
            </a:r>
            <a:r>
              <a:rPr lang="en-US" sz="900" dirty="0" err="1"/>
              <a:t>Khasanov</a:t>
            </a:r>
            <a:r>
              <a:rPr lang="en-US" sz="900" dirty="0"/>
              <a:t>, R., Robledo, J., </a:t>
            </a:r>
            <a:r>
              <a:rPr lang="en-US" sz="900" dirty="0" err="1"/>
              <a:t>Teweleitt</a:t>
            </a:r>
            <a:r>
              <a:rPr lang="en-US" sz="900" dirty="0"/>
              <a:t>, F., &amp; </a:t>
            </a:r>
            <a:r>
              <a:rPr lang="en-US" sz="900" dirty="0" err="1"/>
              <a:t>Castrillon</a:t>
            </a:r>
            <a:r>
              <a:rPr lang="en-US" sz="900" dirty="0"/>
              <a:t>, J. (2021</a:t>
            </a:r>
            <a:r>
              <a:rPr lang="en-US" sz="900" dirty="0" smtClean="0"/>
              <a:t>). </a:t>
            </a:r>
            <a:r>
              <a:rPr lang="en-US" sz="900" dirty="0" err="1"/>
              <a:t>Mocasin</a:t>
            </a:r>
            <a:r>
              <a:rPr lang="en-US" sz="900" dirty="0"/>
              <a:t>—Rapid Prototyping of Rapid Prototyping Tools: A Framework for Exploring New Approaches in Mapping Software to Heterogeneous Multi-cores. In </a:t>
            </a:r>
            <a:r>
              <a:rPr lang="en-US" sz="900" i="1" dirty="0"/>
              <a:t>Proceedings of the 2021 Drone Systems Engineering and Rapid Simulation and Performance Evaluation: Methods and Tools Proceedings</a:t>
            </a:r>
            <a:r>
              <a:rPr lang="en-US" sz="900" dirty="0"/>
              <a:t> (pp. 66-73).</a:t>
            </a:r>
            <a:endParaRPr lang="en-US" sz="900" dirty="0" smtClean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0212" y="1327284"/>
            <a:ext cx="8578567" cy="17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[4] </a:t>
            </a:r>
            <a:r>
              <a:rPr lang="en-US" sz="900" b="1" dirty="0" err="1" smtClean="0"/>
              <a:t>Goens</a:t>
            </a:r>
            <a:r>
              <a:rPr lang="en-US" sz="900" b="1" dirty="0"/>
              <a:t>, </a:t>
            </a:r>
            <a:r>
              <a:rPr lang="en-US" sz="900" b="1" dirty="0" smtClean="0"/>
              <a:t>A</a:t>
            </a:r>
            <a:r>
              <a:rPr lang="en-US" sz="900" dirty="0" smtClean="0"/>
              <a:t>, Nicolai, T &amp; </a:t>
            </a:r>
            <a:r>
              <a:rPr lang="en-US" sz="900" dirty="0" err="1" smtClean="0"/>
              <a:t>Castrillon</a:t>
            </a:r>
            <a:r>
              <a:rPr lang="en-US" sz="900" dirty="0"/>
              <a:t>, J. (</a:t>
            </a:r>
            <a:r>
              <a:rPr lang="en-US" sz="900" dirty="0" smtClean="0"/>
              <a:t>2021). </a:t>
            </a:r>
            <a:r>
              <a:rPr lang="en-US" sz="900" dirty="0" err="1" smtClean="0"/>
              <a:t>mpsym</a:t>
            </a:r>
            <a:r>
              <a:rPr lang="en-US" sz="900" dirty="0"/>
              <a:t>: Improving Design-Space Exploration of Clustered </a:t>
            </a:r>
            <a:r>
              <a:rPr lang="en-US" sz="900" dirty="0" err="1"/>
              <a:t>Manycores</a:t>
            </a:r>
            <a:r>
              <a:rPr lang="en-US" sz="900" dirty="0"/>
              <a:t> with Arbitrary Topologies </a:t>
            </a:r>
            <a:r>
              <a:rPr lang="en-US" sz="900" dirty="0" smtClean="0"/>
              <a:t> </a:t>
            </a:r>
            <a:r>
              <a:rPr lang="en-US" sz="900" i="1" dirty="0" smtClean="0"/>
              <a:t>Under review.</a:t>
            </a:r>
            <a:endParaRPr lang="en-US" sz="900" i="1" dirty="0" smtClean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332" y="3969821"/>
            <a:ext cx="5788764" cy="173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[13] </a:t>
            </a:r>
            <a:r>
              <a:rPr lang="en-US" sz="900" b="1" dirty="0" err="1"/>
              <a:t>Goens</a:t>
            </a:r>
            <a:r>
              <a:rPr lang="en-US" sz="900" b="1" dirty="0"/>
              <a:t>, </a:t>
            </a:r>
            <a:r>
              <a:rPr lang="en-US" sz="900" b="1" dirty="0" smtClean="0"/>
              <a:t>A</a:t>
            </a:r>
            <a:r>
              <a:rPr lang="en-US" sz="900" dirty="0" smtClean="0"/>
              <a:t> </a:t>
            </a:r>
            <a:r>
              <a:rPr lang="en-US" sz="900" dirty="0"/>
              <a:t>&amp; </a:t>
            </a:r>
            <a:r>
              <a:rPr lang="en-US" sz="900" dirty="0" err="1"/>
              <a:t>Castrillon</a:t>
            </a:r>
            <a:r>
              <a:rPr lang="en-US" sz="900" dirty="0"/>
              <a:t>, J. (</a:t>
            </a:r>
            <a:r>
              <a:rPr lang="en-US" sz="900" dirty="0" smtClean="0"/>
              <a:t>2021). </a:t>
            </a:r>
            <a:r>
              <a:rPr lang="en-US" sz="900" dirty="0"/>
              <a:t>The Geometry of The Space of Task Mappings to Multicore </a:t>
            </a:r>
            <a:r>
              <a:rPr lang="en-US" sz="900" dirty="0" smtClean="0"/>
              <a:t>Systems. </a:t>
            </a:r>
            <a:r>
              <a:rPr lang="en-US" sz="900" i="1" dirty="0" smtClean="0"/>
              <a:t>Under Review.</a:t>
            </a:r>
            <a:endParaRPr lang="en-US" sz="900" i="1" dirty="0"/>
          </a:p>
        </p:txBody>
      </p:sp>
      <p:sp>
        <p:nvSpPr>
          <p:cNvPr id="14" name="Rectangle 13"/>
          <p:cNvSpPr/>
          <p:nvPr/>
        </p:nvSpPr>
        <p:spPr>
          <a:xfrm>
            <a:off x="381000" y="2934142"/>
            <a:ext cx="8595268" cy="277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[10] </a:t>
            </a:r>
            <a:r>
              <a:rPr lang="en-US" sz="900" b="1" dirty="0" err="1"/>
              <a:t>Goens</a:t>
            </a:r>
            <a:r>
              <a:rPr lang="en-US" sz="900" b="1" dirty="0"/>
              <a:t>, A., </a:t>
            </a:r>
            <a:r>
              <a:rPr lang="en-US" sz="900" dirty="0"/>
              <a:t>Menard, C., &amp; </a:t>
            </a:r>
            <a:r>
              <a:rPr lang="en-US" sz="900" dirty="0" err="1"/>
              <a:t>Castrillon</a:t>
            </a:r>
            <a:r>
              <a:rPr lang="en-US" sz="900" dirty="0"/>
              <a:t>, J. (2018, September). On the representation of mappings to multicores. In </a:t>
            </a:r>
            <a:r>
              <a:rPr lang="en-US" sz="900" i="1" dirty="0"/>
              <a:t>2018 IEEE 12th International Symposium on Embedded Multicore/Many-core Systems-on-Chip (</a:t>
            </a:r>
            <a:r>
              <a:rPr lang="en-US" sz="900" i="1" dirty="0" err="1"/>
              <a:t>MCSoC</a:t>
            </a:r>
            <a:r>
              <a:rPr lang="en-US" sz="900" i="1" dirty="0"/>
              <a:t>)</a:t>
            </a:r>
            <a:r>
              <a:rPr lang="en-US" sz="900" dirty="0"/>
              <a:t> (pp. 184-191). IEEE.</a:t>
            </a:r>
            <a:endParaRPr lang="en-US" sz="900" dirty="0"/>
          </a:p>
        </p:txBody>
      </p:sp>
      <p:sp>
        <p:nvSpPr>
          <p:cNvPr id="15" name="Rectangle 14"/>
          <p:cNvSpPr/>
          <p:nvPr/>
        </p:nvSpPr>
        <p:spPr>
          <a:xfrm>
            <a:off x="396332" y="4370274"/>
            <a:ext cx="8595268" cy="277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[15] </a:t>
            </a:r>
            <a:r>
              <a:rPr lang="en-US" sz="900" dirty="0" err="1" smtClean="0"/>
              <a:t>Lohstroh</a:t>
            </a:r>
            <a:r>
              <a:rPr lang="en-US" sz="900" dirty="0"/>
              <a:t>, M., Romeo, </a:t>
            </a:r>
            <a:r>
              <a:rPr lang="en-US" sz="900" dirty="0" err="1"/>
              <a:t>Í</a:t>
            </a:r>
            <a:r>
              <a:rPr lang="en-US" sz="900" dirty="0"/>
              <a:t>. </a:t>
            </a:r>
            <a:r>
              <a:rPr lang="en-US" sz="900" dirty="0" err="1"/>
              <a:t>Í</a:t>
            </a:r>
            <a:r>
              <a:rPr lang="en-US" sz="900" dirty="0"/>
              <a:t>., </a:t>
            </a:r>
            <a:r>
              <a:rPr lang="en-US" sz="900" b="1" dirty="0" err="1"/>
              <a:t>Goens</a:t>
            </a:r>
            <a:r>
              <a:rPr lang="en-US" sz="900" b="1" dirty="0"/>
              <a:t>, A</a:t>
            </a:r>
            <a:r>
              <a:rPr lang="en-US" sz="900" dirty="0"/>
              <a:t>., </a:t>
            </a:r>
            <a:r>
              <a:rPr lang="en-US" sz="900" dirty="0" err="1"/>
              <a:t>Derler</a:t>
            </a:r>
            <a:r>
              <a:rPr lang="en-US" sz="900" dirty="0"/>
              <a:t>, P., </a:t>
            </a:r>
            <a:r>
              <a:rPr lang="en-US" sz="900" dirty="0" err="1"/>
              <a:t>Castrillon</a:t>
            </a:r>
            <a:r>
              <a:rPr lang="en-US" sz="900" dirty="0"/>
              <a:t>, J., Lee, E. A., &amp; </a:t>
            </a:r>
            <a:r>
              <a:rPr lang="en-US" sz="900" dirty="0" err="1"/>
              <a:t>Sangiovanni-Vincentelli</a:t>
            </a:r>
            <a:r>
              <a:rPr lang="en-US" sz="900" dirty="0"/>
              <a:t>, A. (2019). Reactors: A deterministic model for </a:t>
            </a:r>
            <a:r>
              <a:rPr lang="en-US" sz="900" dirty="0" err="1"/>
              <a:t>composable</a:t>
            </a:r>
            <a:r>
              <a:rPr lang="en-US" sz="900" dirty="0"/>
              <a:t> reactive systems. In </a:t>
            </a:r>
            <a:r>
              <a:rPr lang="en-US" sz="900" i="1" dirty="0"/>
              <a:t>Cyber Physical Systems. Model-Based Design</a:t>
            </a:r>
            <a:r>
              <a:rPr lang="en-US" sz="900" dirty="0"/>
              <a:t> (pp. 59-85). Springer, Cham.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5288" y="4675074"/>
            <a:ext cx="8596312" cy="277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[16] </a:t>
            </a:r>
            <a:r>
              <a:rPr lang="en-US" sz="900" dirty="0" err="1" smtClean="0"/>
              <a:t>Lohstroh</a:t>
            </a:r>
            <a:r>
              <a:rPr lang="en-US" sz="900" dirty="0"/>
              <a:t>, M., </a:t>
            </a:r>
            <a:r>
              <a:rPr lang="en-US" sz="900" dirty="0" err="1"/>
              <a:t>Schoeberl</a:t>
            </a:r>
            <a:r>
              <a:rPr lang="en-US" sz="900" dirty="0"/>
              <a:t>, M., </a:t>
            </a:r>
            <a:r>
              <a:rPr lang="en-US" sz="900" b="1" dirty="0" err="1"/>
              <a:t>Goens</a:t>
            </a:r>
            <a:r>
              <a:rPr lang="en-US" sz="900" b="1" dirty="0"/>
              <a:t>, A</a:t>
            </a:r>
            <a:r>
              <a:rPr lang="en-US" sz="900" dirty="0"/>
              <a:t>., </a:t>
            </a:r>
            <a:r>
              <a:rPr lang="en-US" sz="900" dirty="0" err="1"/>
              <a:t>Wasicek</a:t>
            </a:r>
            <a:r>
              <a:rPr lang="en-US" sz="900" dirty="0"/>
              <a:t>, A., Gill, C., </a:t>
            </a:r>
            <a:r>
              <a:rPr lang="en-US" sz="900" dirty="0" err="1"/>
              <a:t>Sirjani</a:t>
            </a:r>
            <a:r>
              <a:rPr lang="en-US" sz="900" dirty="0"/>
              <a:t>, M., &amp; Lee, E. A. (2019, June). Actors revisited for time-critical systems. In </a:t>
            </a:r>
            <a:r>
              <a:rPr lang="en-US" sz="900" i="1" dirty="0"/>
              <a:t>2019 56th ACM/IEEE Design Automation Conference (DAC)</a:t>
            </a:r>
            <a:r>
              <a:rPr lang="en-US" sz="900" dirty="0"/>
              <a:t> (pp. 1-4). IEEE.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0478" y="4169309"/>
            <a:ext cx="8596312" cy="173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[14] </a:t>
            </a:r>
            <a:r>
              <a:rPr lang="en-US" sz="900" dirty="0" err="1" smtClean="0"/>
              <a:t>Lohstroh</a:t>
            </a:r>
            <a:r>
              <a:rPr lang="en-US" sz="900" dirty="0"/>
              <a:t>, </a:t>
            </a:r>
            <a:r>
              <a:rPr lang="en-US" sz="900" dirty="0" smtClean="0"/>
              <a:t>M, Menard, M, </a:t>
            </a:r>
            <a:r>
              <a:rPr lang="en-US" sz="900" dirty="0" err="1" smtClean="0"/>
              <a:t>Bateni</a:t>
            </a:r>
            <a:r>
              <a:rPr lang="en-US" sz="900" dirty="0" smtClean="0"/>
              <a:t>, S &amp; Lee</a:t>
            </a:r>
            <a:r>
              <a:rPr lang="en-US" sz="900" dirty="0"/>
              <a:t>, E. A</a:t>
            </a:r>
            <a:r>
              <a:rPr lang="en-US" sz="900" dirty="0" smtClean="0"/>
              <a:t>.. </a:t>
            </a:r>
            <a:r>
              <a:rPr lang="en-US" sz="900" dirty="0"/>
              <a:t>(</a:t>
            </a:r>
            <a:r>
              <a:rPr lang="en-US" sz="900" dirty="0" smtClean="0"/>
              <a:t>2021). </a:t>
            </a:r>
            <a:r>
              <a:rPr lang="en-US" sz="900" dirty="0"/>
              <a:t>Toward a Lingua Franca for Deterministic Concurrent Systems </a:t>
            </a:r>
            <a:r>
              <a:rPr lang="en-US" sz="900" dirty="0" smtClean="0"/>
              <a:t>. To appear in </a:t>
            </a:r>
            <a:r>
              <a:rPr lang="en-US" sz="900" i="1" dirty="0" smtClean="0"/>
              <a:t>ACM TECS.</a:t>
            </a:r>
            <a:r>
              <a:rPr lang="en-US" sz="900" dirty="0" smtClean="0"/>
              <a:t>. </a:t>
            </a:r>
            <a:endParaRPr 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392115" y="3696142"/>
            <a:ext cx="7038909" cy="277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[12</a:t>
            </a:r>
            <a:r>
              <a:rPr lang="en-US" sz="900" dirty="0"/>
              <a:t>] </a:t>
            </a:r>
            <a:r>
              <a:rPr lang="en-US" sz="900" b="1" dirty="0" err="1"/>
              <a:t>Goens</a:t>
            </a:r>
            <a:r>
              <a:rPr lang="en-US" sz="900" b="1" dirty="0"/>
              <a:t>, A</a:t>
            </a:r>
            <a:r>
              <a:rPr lang="en-US" sz="900" dirty="0"/>
              <a:t>., Menard, C., &amp; </a:t>
            </a:r>
            <a:r>
              <a:rPr lang="en-US" sz="900" dirty="0" err="1"/>
              <a:t>Castrillon</a:t>
            </a:r>
            <a:r>
              <a:rPr lang="en-US" sz="900" dirty="0"/>
              <a:t>, J. (2019, July). On Compact Mappings for Multicore Systems. In </a:t>
            </a:r>
            <a:r>
              <a:rPr lang="en-US" sz="900" i="1" dirty="0"/>
              <a:t>International Conference on Embedded Computer Systems</a:t>
            </a:r>
            <a:r>
              <a:rPr lang="en-US" sz="900" dirty="0"/>
              <a:t> (pp. 325-335). Springer, Cham</a:t>
            </a:r>
            <a:endParaRPr lang="en-US" sz="9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380212" y="1093992"/>
            <a:ext cx="8578567" cy="17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</a:t>
            </a:r>
            <a:r>
              <a:rPr lang="en-US" sz="900" dirty="0"/>
              <a:t>3] McKay, B. D., &amp; </a:t>
            </a:r>
            <a:r>
              <a:rPr lang="en-US" sz="900" dirty="0" err="1"/>
              <a:t>Piperno</a:t>
            </a:r>
            <a:r>
              <a:rPr lang="en-US" sz="900" dirty="0"/>
              <a:t>, A. (2014). Practical graph isomorphism, II. </a:t>
            </a:r>
            <a:r>
              <a:rPr lang="en-US" sz="900" i="1" dirty="0"/>
              <a:t>Journal of Symbolic Computation</a:t>
            </a:r>
            <a:r>
              <a:rPr lang="en-US" sz="900" dirty="0"/>
              <a:t>, </a:t>
            </a:r>
            <a:r>
              <a:rPr lang="en-US" sz="900" i="1" dirty="0"/>
              <a:t>60</a:t>
            </a:r>
            <a:r>
              <a:rPr lang="en-US" sz="900" dirty="0"/>
              <a:t>, 94-112.</a:t>
            </a:r>
            <a:endParaRPr lang="en-US" sz="900" i="1" dirty="0" smtClean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1000" y="2056043"/>
            <a:ext cx="8195435" cy="277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[7] Singh</a:t>
            </a:r>
            <a:r>
              <a:rPr lang="en-US" sz="900" dirty="0"/>
              <a:t>, A. K., </a:t>
            </a:r>
            <a:r>
              <a:rPr lang="en-US" sz="900" dirty="0" err="1"/>
              <a:t>Srikanthan</a:t>
            </a:r>
            <a:r>
              <a:rPr lang="en-US" sz="900" dirty="0"/>
              <a:t>, T., Kumar, A., &amp; </a:t>
            </a:r>
            <a:r>
              <a:rPr lang="en-US" sz="900" dirty="0" err="1"/>
              <a:t>Jigang</a:t>
            </a:r>
            <a:r>
              <a:rPr lang="en-US" sz="900" dirty="0"/>
              <a:t>, W. (2010). Communication-aware heuristics for run-time task mapping on </a:t>
            </a:r>
            <a:r>
              <a:rPr lang="en-US" sz="900" dirty="0" err="1"/>
              <a:t>NoC</a:t>
            </a:r>
            <a:r>
              <a:rPr lang="en-US" sz="900" dirty="0"/>
              <a:t>-based </a:t>
            </a:r>
            <a:r>
              <a:rPr lang="en-US" sz="900" dirty="0" err="1"/>
              <a:t>MPSoC</a:t>
            </a:r>
            <a:r>
              <a:rPr lang="en-US" sz="900" dirty="0"/>
              <a:t> platforms. </a:t>
            </a:r>
            <a:r>
              <a:rPr lang="en-US" sz="900" i="1" dirty="0"/>
              <a:t>Journal of Systems Architecture</a:t>
            </a:r>
            <a:r>
              <a:rPr lang="en-US" sz="900" dirty="0"/>
              <a:t>, </a:t>
            </a:r>
            <a:r>
              <a:rPr lang="en-US" sz="900" i="1" dirty="0"/>
              <a:t>56</a:t>
            </a:r>
            <a:r>
              <a:rPr lang="en-US" sz="900" dirty="0"/>
              <a:t>(7), 242-255.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1000" y="1838453"/>
            <a:ext cx="8846508" cy="17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[6] Thompson</a:t>
            </a:r>
            <a:r>
              <a:rPr lang="en-US" sz="900" dirty="0"/>
              <a:t>, M., &amp; Pimentel, A. D. (2013). Exploiting domain knowledge in system-level </a:t>
            </a:r>
            <a:r>
              <a:rPr lang="en-US" sz="900" dirty="0" err="1"/>
              <a:t>MPSoC</a:t>
            </a:r>
            <a:r>
              <a:rPr lang="en-US" sz="900" dirty="0"/>
              <a:t> design space exploration. </a:t>
            </a:r>
            <a:r>
              <a:rPr lang="en-US" sz="900" i="1" dirty="0"/>
              <a:t>Journal of Systems Architecture</a:t>
            </a:r>
            <a:r>
              <a:rPr lang="en-US" sz="900" dirty="0"/>
              <a:t>, </a:t>
            </a:r>
            <a:r>
              <a:rPr lang="en-US" sz="900" i="1" dirty="0"/>
              <a:t>59</a:t>
            </a:r>
            <a:r>
              <a:rPr lang="en-US" sz="900" dirty="0"/>
              <a:t>(7), 351-360</a:t>
            </a:r>
            <a:r>
              <a:rPr lang="en-US" sz="900" dirty="0" smtClean="0"/>
              <a:t>.</a:t>
            </a:r>
            <a:endParaRPr 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371861" y="2651816"/>
            <a:ext cx="9042431" cy="38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[9] </a:t>
            </a:r>
            <a:r>
              <a:rPr lang="en-US" sz="900" dirty="0" err="1" smtClean="0"/>
              <a:t>Schwarzer</a:t>
            </a:r>
            <a:r>
              <a:rPr lang="en-US" sz="900" dirty="0"/>
              <a:t>, T., </a:t>
            </a:r>
            <a:r>
              <a:rPr lang="en-US" sz="900" dirty="0" err="1"/>
              <a:t>Weichslgartner</a:t>
            </a:r>
            <a:r>
              <a:rPr lang="en-US" sz="900" dirty="0"/>
              <a:t>, A., </a:t>
            </a:r>
            <a:r>
              <a:rPr lang="en-US" sz="900" dirty="0" err="1"/>
              <a:t>Glaß</a:t>
            </a:r>
            <a:r>
              <a:rPr lang="en-US" sz="900" dirty="0"/>
              <a:t>, M., </a:t>
            </a:r>
            <a:r>
              <a:rPr lang="en-US" sz="900" dirty="0" err="1"/>
              <a:t>Wildermann</a:t>
            </a:r>
            <a:r>
              <a:rPr lang="en-US" sz="900" dirty="0"/>
              <a:t>, S., Brand, P., &amp; </a:t>
            </a:r>
            <a:r>
              <a:rPr lang="en-US" sz="900" dirty="0" err="1"/>
              <a:t>Teich</a:t>
            </a:r>
            <a:r>
              <a:rPr lang="en-US" sz="900" dirty="0"/>
              <a:t>, J. (2017). Symmetry-eliminating design space exploration for hybrid application mapping on many-core architectures. </a:t>
            </a:r>
            <a:r>
              <a:rPr lang="en-US" sz="900" i="1" dirty="0"/>
              <a:t>IEEE Transactions on Computer-Aided Design of Integrated Circuits and Systems</a:t>
            </a:r>
            <a:r>
              <a:rPr lang="en-US" sz="900" dirty="0"/>
              <a:t>, </a:t>
            </a:r>
            <a:r>
              <a:rPr lang="en-US" sz="900" i="1" dirty="0"/>
              <a:t>37</a:t>
            </a:r>
            <a:r>
              <a:rPr lang="en-US" sz="900" dirty="0"/>
              <a:t>(2), 297-310.</a:t>
            </a:r>
          </a:p>
          <a:p>
            <a:endParaRPr lang="en-US" sz="900" dirty="0" smtClean="0">
              <a:latin typeface="Tw Cen MT"/>
              <a:cs typeface="Tw Cen M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1000" y="2330095"/>
            <a:ext cx="8480539" cy="38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[8] </a:t>
            </a:r>
            <a:r>
              <a:rPr lang="en-US" sz="900" dirty="0" err="1" smtClean="0"/>
              <a:t>Weichslgartner</a:t>
            </a:r>
            <a:r>
              <a:rPr lang="en-US" sz="900" dirty="0"/>
              <a:t>, A., </a:t>
            </a:r>
            <a:r>
              <a:rPr lang="en-US" sz="900" dirty="0" err="1"/>
              <a:t>Wildermann</a:t>
            </a:r>
            <a:r>
              <a:rPr lang="en-US" sz="900" dirty="0"/>
              <a:t>, S., </a:t>
            </a:r>
            <a:r>
              <a:rPr lang="en-US" sz="900" dirty="0" err="1"/>
              <a:t>Götzfried</a:t>
            </a:r>
            <a:r>
              <a:rPr lang="en-US" sz="900" dirty="0"/>
              <a:t>, J., </a:t>
            </a:r>
            <a:r>
              <a:rPr lang="en-US" sz="900" dirty="0" err="1"/>
              <a:t>Freiling</a:t>
            </a:r>
            <a:r>
              <a:rPr lang="en-US" sz="900" dirty="0"/>
              <a:t>, F., </a:t>
            </a:r>
            <a:r>
              <a:rPr lang="en-US" sz="900" dirty="0" err="1"/>
              <a:t>Glaß</a:t>
            </a:r>
            <a:r>
              <a:rPr lang="en-US" sz="900" dirty="0"/>
              <a:t>, M., &amp; </a:t>
            </a:r>
            <a:r>
              <a:rPr lang="en-US" sz="900" dirty="0" err="1"/>
              <a:t>Teich</a:t>
            </a:r>
            <a:r>
              <a:rPr lang="en-US" sz="900" dirty="0"/>
              <a:t>, J. (2016, May). Design-time/run-time mapping of security-critical applications in heterogeneous </a:t>
            </a:r>
            <a:r>
              <a:rPr lang="en-US" sz="900" dirty="0" err="1"/>
              <a:t>mpsocs</a:t>
            </a:r>
            <a:r>
              <a:rPr lang="en-US" sz="900" dirty="0"/>
              <a:t>. In </a:t>
            </a:r>
            <a:r>
              <a:rPr lang="en-US" sz="900" i="1" dirty="0"/>
              <a:t>Proceedings of the 19th International Workshop on Software and Compilers for Embedded Systems</a:t>
            </a:r>
            <a:r>
              <a:rPr lang="en-US" sz="900" dirty="0"/>
              <a:t> (pp. 153-162).</a:t>
            </a:r>
          </a:p>
          <a:p>
            <a:endParaRPr lang="en-US" sz="900" dirty="0" smtClean="0"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4006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Backup: Ptolemy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00800" y="1030205"/>
            <a:ext cx="2743200" cy="3582402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Multiple </a:t>
            </a:r>
            <a:r>
              <a:rPr lang="en-US" dirty="0" err="1" smtClean="0"/>
              <a:t>MoCs</a:t>
            </a: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/>
              <a:t>Focus on Semantics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No DSE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030205"/>
            <a:ext cx="5887271" cy="3380181"/>
          </a:xfrm>
        </p:spPr>
      </p:pic>
    </p:spTree>
    <p:extLst>
      <p:ext uri="{BB962C8B-B14F-4D97-AF65-F5344CB8AC3E}">
        <p14:creationId xmlns:p14="http://schemas.microsoft.com/office/powerpoint/2010/main" val="112248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ose-Up Photo Of Cat's Pa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29289"/>
            <a:ext cx="513991" cy="34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Difficulties Programming (contd.)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95288" y="915566"/>
            <a:ext cx="6913562" cy="1941320"/>
          </a:xfrm>
        </p:spPr>
        <p:txBody>
          <a:bodyPr/>
          <a:lstStyle/>
          <a:p>
            <a:r>
              <a:rPr lang="en-US" dirty="0" smtClean="0"/>
              <a:t>Programming languages: abstraction</a:t>
            </a:r>
            <a:r>
              <a:rPr lang="en-US" dirty="0" smtClean="0">
                <a:sym typeface="Wingdings"/>
              </a:rPr>
              <a:t> </a:t>
            </a:r>
            <a:r>
              <a:rPr lang="de-DE" dirty="0" smtClean="0">
                <a:sym typeface="Wingdings"/>
              </a:rPr>
              <a:t>(e.g. C)</a:t>
            </a:r>
          </a:p>
          <a:p>
            <a:endParaRPr lang="de-DE" dirty="0">
              <a:sym typeface="Wingdings"/>
            </a:endParaRPr>
          </a:p>
          <a:p>
            <a:endParaRPr lang="de-DE" dirty="0" smtClean="0">
              <a:sym typeface="Wingdings"/>
            </a:endParaRPr>
          </a:p>
          <a:p>
            <a:endParaRPr lang="de-DE" dirty="0">
              <a:sym typeface="Wingdings"/>
            </a:endParaRPr>
          </a:p>
          <a:p>
            <a:r>
              <a:rPr lang="de-DE" dirty="0" smtClean="0">
                <a:sym typeface="Wingdings"/>
              </a:rPr>
              <a:t>Higher-level: </a:t>
            </a:r>
            <a:r>
              <a:rPr lang="de-DE" dirty="0" err="1" smtClean="0">
                <a:sym typeface="Wingdings"/>
              </a:rPr>
              <a:t>more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abstraction</a:t>
            </a:r>
            <a:r>
              <a:rPr lang="en-US" dirty="0" smtClean="0">
                <a:sym typeface="Wingdings"/>
              </a:rPr>
              <a:t> (e.g. Haskell)</a:t>
            </a: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Dataflow:</a:t>
            </a:r>
            <a:endParaRPr lang="de-DE" dirty="0" smtClean="0">
              <a:sym typeface="Wingdings"/>
            </a:endParaRPr>
          </a:p>
        </p:txBody>
      </p:sp>
      <p:pic>
        <p:nvPicPr>
          <p:cNvPr id="1036" name="Picture 12" descr="erson in Black Hoodie Sitting on Gray Concrete Wa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96093"/>
            <a:ext cx="563786" cy="37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anese Lucky Coin Ca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848" y="3771209"/>
            <a:ext cx="598542" cy="39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ange Tabby Cat on Brown Wooden Chai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071" y="3782310"/>
            <a:ext cx="698761" cy="46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ite and Black Cat Sitting on Tabl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345" y="3759347"/>
            <a:ext cx="325869" cy="48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own Mountain Covered With Cloud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293" y="3769550"/>
            <a:ext cx="338641" cy="45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8563"/>
            <a:ext cx="2417660" cy="8496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48" y="2617386"/>
            <a:ext cx="3789260" cy="296499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200400" y="3363206"/>
            <a:ext cx="1336396" cy="12748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Tw Cen MT"/>
                <a:cs typeface="Tw Cen MT"/>
              </a:rPr>
              <a:t>r</a:t>
            </a:r>
            <a:r>
              <a:rPr lang="en-US" sz="1400" dirty="0" err="1" smtClean="0">
                <a:solidFill>
                  <a:schemeClr val="tx1"/>
                </a:solidFill>
                <a:latin typeface="Tw Cen MT"/>
                <a:cs typeface="Tw Cen MT"/>
              </a:rPr>
              <a:t>ead_picture</a:t>
            </a:r>
            <a:endParaRPr lang="en-US" sz="1100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77761" y="3363206"/>
            <a:ext cx="1336396" cy="12748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Tw Cen MT"/>
                <a:cs typeface="Tw Cen MT"/>
              </a:rPr>
              <a:t>c</a:t>
            </a:r>
            <a:r>
              <a:rPr lang="en-US" sz="1400" dirty="0" err="1" smtClean="0">
                <a:solidFill>
                  <a:schemeClr val="tx1"/>
                </a:solidFill>
                <a:latin typeface="Tw Cen MT"/>
                <a:cs typeface="Tw Cen MT"/>
              </a:rPr>
              <a:t>ontains_cats</a:t>
            </a:r>
            <a:endParaRPr lang="en-US" sz="1400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cxnSp>
        <p:nvCxnSpPr>
          <p:cNvPr id="17" name="Straight Arrow Connector 16"/>
          <p:cNvCxnSpPr>
            <a:stCxn id="1038" idx="3"/>
            <a:endCxn id="10" idx="2"/>
          </p:cNvCxnSpPr>
          <p:nvPr/>
        </p:nvCxnSpPr>
        <p:spPr>
          <a:xfrm>
            <a:off x="2731934" y="3995511"/>
            <a:ext cx="468466" cy="510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6"/>
            <a:endCxn id="19" idx="2"/>
          </p:cNvCxnSpPr>
          <p:nvPr/>
        </p:nvCxnSpPr>
        <p:spPr>
          <a:xfrm>
            <a:off x="4536796" y="4000619"/>
            <a:ext cx="440965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" descr="range Tabby Cat on Brown Wooden Chai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971" y="3798535"/>
            <a:ext cx="698761" cy="46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ite and Black Cat Sitting on Tabl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065" y="3790950"/>
            <a:ext cx="325869" cy="48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lose-Up Photo Of Cat's Pa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647" y="3829289"/>
            <a:ext cx="513991" cy="34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/>
          <p:cNvCxnSpPr>
            <a:stCxn id="19" idx="6"/>
            <a:endCxn id="45" idx="1"/>
          </p:cNvCxnSpPr>
          <p:nvPr/>
        </p:nvCxnSpPr>
        <p:spPr>
          <a:xfrm>
            <a:off x="6314157" y="4000619"/>
            <a:ext cx="393490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ular Callout 38"/>
          <p:cNvSpPr/>
          <p:nvPr/>
        </p:nvSpPr>
        <p:spPr>
          <a:xfrm>
            <a:off x="3385879" y="1415736"/>
            <a:ext cx="1586802" cy="470490"/>
          </a:xfrm>
          <a:prstGeom prst="wedgeRectCallout">
            <a:avLst>
              <a:gd name="adj1" fmla="val -101696"/>
              <a:gd name="adj2" fmla="val -37678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w Cen MT"/>
                <a:cs typeface="Tw Cen MT"/>
              </a:rPr>
              <a:t>Specified order: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Tw Cen MT"/>
                <a:cs typeface="Tw Cen MT"/>
              </a:rPr>
              <a:t>sequential</a:t>
            </a:r>
            <a:endParaRPr lang="en-US" sz="1400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52" name="Rectangular Callout 51"/>
          <p:cNvSpPr/>
          <p:nvPr/>
        </p:nvSpPr>
        <p:spPr>
          <a:xfrm rot="20848369">
            <a:off x="4606690" y="2547266"/>
            <a:ext cx="1673445" cy="591063"/>
          </a:xfrm>
          <a:prstGeom prst="wedgeRectCallout">
            <a:avLst>
              <a:gd name="adj1" fmla="val -46505"/>
              <a:gd name="adj2" fmla="val -567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w Cen MT"/>
                <a:cs typeface="Tw Cen MT"/>
              </a:rPr>
              <a:t>Order unspecified: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Tw Cen MT"/>
                <a:cs typeface="Tw Cen MT"/>
              </a:rPr>
              <a:t>c</a:t>
            </a:r>
            <a:r>
              <a:rPr lang="en-US" sz="1400" dirty="0" smtClean="0">
                <a:solidFill>
                  <a:schemeClr val="tx1"/>
                </a:solidFill>
                <a:latin typeface="Tw Cen MT"/>
                <a:cs typeface="Tw Cen MT"/>
              </a:rPr>
              <a:t>oncurrent</a:t>
            </a:r>
            <a:endParaRPr lang="en-US" sz="1400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pic>
        <p:nvPicPr>
          <p:cNvPr id="89" name="Content Placeholder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40" y="829515"/>
            <a:ext cx="1289304" cy="1198733"/>
          </a:xfrm>
          <a:prstGeom prst="rect">
            <a:avLst/>
          </a:prstGeom>
        </p:spPr>
      </p:pic>
      <p:pic>
        <p:nvPicPr>
          <p:cNvPr id="90" name="Picture 8" descr="RM2 - Microarchitectures - Acorn - WikiChi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465" y="1017151"/>
            <a:ext cx="814569" cy="72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/>
          <p:cNvSpPr txBox="1"/>
          <p:nvPr/>
        </p:nvSpPr>
        <p:spPr>
          <a:xfrm>
            <a:off x="5655631" y="1772903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w Cen MT"/>
                <a:cs typeface="Tw Cen MT"/>
              </a:rPr>
              <a:t>ARM2 (1986)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026276" y="2000419"/>
            <a:ext cx="1661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Tw Cen MT"/>
                <a:cs typeface="Tw Cen MT"/>
              </a:rPr>
              <a:t>Exynos</a:t>
            </a:r>
            <a:r>
              <a:rPr lang="en-US" sz="1400" dirty="0" smtClean="0">
                <a:latin typeface="Tw Cen MT"/>
                <a:cs typeface="Tw Cen MT"/>
              </a:rPr>
              <a:t> 5422 (2014)</a:t>
            </a:r>
            <a:br>
              <a:rPr lang="en-US" sz="1400" dirty="0" smtClean="0">
                <a:latin typeface="Tw Cen MT"/>
                <a:cs typeface="Tw Cen MT"/>
              </a:rPr>
            </a:br>
            <a:r>
              <a:rPr lang="en-US" sz="1400" dirty="0" smtClean="0">
                <a:latin typeface="Tw Cen MT"/>
                <a:cs typeface="Tw Cen MT"/>
              </a:rPr>
              <a:t>ARM </a:t>
            </a:r>
            <a:r>
              <a:rPr lang="en-US" sz="1400" dirty="0" err="1" smtClean="0">
                <a:latin typeface="Tw Cen MT"/>
                <a:cs typeface="Tw Cen MT"/>
              </a:rPr>
              <a:t>big.LITTLE</a:t>
            </a:r>
            <a:endParaRPr lang="en-US" sz="1400" dirty="0" smtClean="0">
              <a:latin typeface="Tw Cen MT"/>
              <a:cs typeface="Tw Cen MT"/>
            </a:endParaRPr>
          </a:p>
        </p:txBody>
      </p:sp>
      <p:sp>
        <p:nvSpPr>
          <p:cNvPr id="1049" name="TextBox 1048"/>
          <p:cNvSpPr txBox="1"/>
          <p:nvPr/>
        </p:nvSpPr>
        <p:spPr>
          <a:xfrm>
            <a:off x="6657064" y="123955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w Cen MT"/>
                <a:cs typeface="Tw Cen MT"/>
              </a:rPr>
              <a:t>✔️</a:t>
            </a:r>
            <a:endParaRPr lang="en-US" sz="1600" dirty="0" smtClean="0">
              <a:latin typeface="Tw Cen MT"/>
              <a:cs typeface="Tw Cen MT"/>
            </a:endParaRPr>
          </a:p>
        </p:txBody>
      </p:sp>
      <p:sp>
        <p:nvSpPr>
          <p:cNvPr id="1050" name="TextBox 1049"/>
          <p:cNvSpPr txBox="1"/>
          <p:nvPr/>
        </p:nvSpPr>
        <p:spPr>
          <a:xfrm>
            <a:off x="8519474" y="1199286"/>
            <a:ext cx="294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w Cen MT"/>
                <a:cs typeface="Tw Cen MT"/>
              </a:rPr>
              <a:t>?</a:t>
            </a:r>
            <a:endParaRPr lang="en-US" sz="1600" dirty="0" smtClean="0">
              <a:latin typeface="Tw Cen MT"/>
              <a:cs typeface="Tw Cen M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7745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332"/>
    </mc:Choice>
    <mc:Fallback>
      <p:transition spd="slow" advTm="291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39" grpId="0" animBg="1"/>
      <p:bldP spid="52" grpId="0" animBg="1"/>
      <p:bldP spid="92" grpId="0"/>
      <p:bldP spid="93" grpId="0"/>
      <p:bldP spid="1049" grpId="0"/>
      <p:bldP spid="105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Backup: 5G Use 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8750"/>
            <a:ext cx="7242302" cy="2449482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285605" y="895350"/>
            <a:ext cx="8569325" cy="3743994"/>
          </a:xfrm>
        </p:spPr>
        <p:txBody>
          <a:bodyPr/>
          <a:lstStyle/>
          <a:p>
            <a:r>
              <a:rPr lang="en-US" dirty="0" smtClean="0"/>
              <a:t>Reactors</a:t>
            </a:r>
          </a:p>
          <a:p>
            <a:r>
              <a:rPr lang="en-US" dirty="0" err="1" smtClean="0"/>
              <a:t>TETRiS</a:t>
            </a:r>
            <a:r>
              <a:rPr lang="en-US" dirty="0" smtClean="0"/>
              <a:t> (</a:t>
            </a:r>
            <a:r>
              <a:rPr lang="en-US" dirty="0" err="1" smtClean="0"/>
              <a:t>WiP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91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Backup: MAPS/SLX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40" y="855766"/>
            <a:ext cx="2522913" cy="13779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84" b="69205"/>
          <a:stretch/>
        </p:blipFill>
        <p:spPr>
          <a:xfrm>
            <a:off x="130751" y="2365033"/>
            <a:ext cx="2763889" cy="57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58068"/>
            <a:ext cx="5587795" cy="1616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88"/>
          <a:stretch/>
        </p:blipFill>
        <p:spPr>
          <a:xfrm>
            <a:off x="762000" y="3348700"/>
            <a:ext cx="1052512" cy="958850"/>
          </a:xfrm>
          <a:prstGeom prst="rect">
            <a:avLst/>
          </a:prstGeom>
        </p:spPr>
      </p:pic>
      <p:pic>
        <p:nvPicPr>
          <p:cNvPr id="11266" name="Picture 2" descr="ttps://www.silexica.com/wp-content/uploads/2017/05/silexic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818276"/>
            <a:ext cx="2782511" cy="8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3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Backup: Application </a:t>
            </a:r>
            <a:r>
              <a:rPr lang="en-US" dirty="0" smtClean="0"/>
              <a:t>Symmetries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" y="1158407"/>
            <a:ext cx="5685898" cy="30980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02523" y="916225"/>
            <a:ext cx="3077102" cy="3582402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Same for applications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Careful: identical code does not mean symmetry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Safe symmetry: DLP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7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181600" y="971550"/>
            <a:ext cx="3269839" cy="32837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81132" y="971549"/>
            <a:ext cx="838668" cy="3332162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Backup: </a:t>
            </a:r>
            <a:r>
              <a:rPr lang="en-US" dirty="0" smtClean="0"/>
              <a:t>Partial Symmetries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5559" y="1009090"/>
            <a:ext cx="3867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Tw Cen MT"/>
                <a:cs typeface="Tw Cen MT"/>
              </a:rPr>
              <a:t>Groups: global symmetries. Is that all?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Tw Cen MT"/>
                <a:cs typeface="Tw Cen MT"/>
              </a:rPr>
              <a:t>Partial symmetries: inverse </a:t>
            </a:r>
            <a:r>
              <a:rPr lang="en-US" sz="1600" dirty="0" smtClean="0">
                <a:latin typeface="Tw Cen MT"/>
                <a:cs typeface="Tw Cen MT"/>
              </a:rPr>
              <a:t>semigroups</a:t>
            </a:r>
            <a:endParaRPr lang="en-US" sz="1600" dirty="0" smtClean="0">
              <a:latin typeface="Tw Cen MT"/>
              <a:cs typeface="Tw Cen M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" y="1835522"/>
            <a:ext cx="4468017" cy="155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4.32099E-6 L 0.09219 -4.3209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Backup: Action on Mappings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32119"/>
            <a:ext cx="2627545" cy="2571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32119"/>
            <a:ext cx="3352800" cy="34260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8584" y="1004471"/>
            <a:ext cx="2429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w Cen MT"/>
                <a:cs typeface="Tw Cen MT"/>
              </a:rPr>
              <a:t>Groups (global symmetries)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2974" y="1004471"/>
            <a:ext cx="341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w Cen MT"/>
                <a:cs typeface="Tw Cen MT"/>
              </a:rPr>
              <a:t>Inverse Semigroups (partial symmetries)</a:t>
            </a:r>
          </a:p>
        </p:txBody>
      </p:sp>
    </p:spTree>
    <p:extLst>
      <p:ext uri="{BB962C8B-B14F-4D97-AF65-F5344CB8AC3E}">
        <p14:creationId xmlns:p14="http://schemas.microsoft.com/office/powerpoint/2010/main" val="4447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45" y="2107282"/>
            <a:ext cx="2427593" cy="243789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878" y="2107282"/>
            <a:ext cx="2427593" cy="24378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441" y="2107282"/>
            <a:ext cx="2427593" cy="243789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Backup: Intuition Symmetries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298" y="767834"/>
            <a:ext cx="270712" cy="2630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954" y="1029914"/>
            <a:ext cx="266899" cy="2668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140" y="1214632"/>
            <a:ext cx="270712" cy="2668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5097" y="1569812"/>
            <a:ext cx="270712" cy="266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9111" y="1733383"/>
            <a:ext cx="266899" cy="266899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3967896" y="878406"/>
            <a:ext cx="1072600" cy="988427"/>
            <a:chOff x="1406787" y="849302"/>
            <a:chExt cx="1072600" cy="9884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83718" y="849302"/>
              <a:ext cx="495669" cy="2554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73089" y="1180014"/>
              <a:ext cx="480418" cy="17539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30815" y="1645180"/>
              <a:ext cx="476605" cy="16776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06787" y="1620397"/>
              <a:ext cx="415600" cy="21733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12649" y="1134259"/>
              <a:ext cx="449915" cy="358407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80309" y="1448645"/>
            <a:ext cx="270712" cy="26689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67763" y="1209118"/>
            <a:ext cx="2162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w Cen MT"/>
                <a:cs typeface="Tw Cen MT"/>
              </a:rPr>
              <a:t>Application (task graph)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181" y="695125"/>
            <a:ext cx="270712" cy="2630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837" y="957205"/>
            <a:ext cx="266899" cy="2668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023" y="1141923"/>
            <a:ext cx="270712" cy="26689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9980" y="1497103"/>
            <a:ext cx="270712" cy="2668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994" y="1660674"/>
            <a:ext cx="266899" cy="266899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6472779" y="805697"/>
            <a:ext cx="1072600" cy="988427"/>
            <a:chOff x="3911749" y="810883"/>
            <a:chExt cx="1072600" cy="98842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88680" y="810883"/>
              <a:ext cx="495669" cy="25546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78051" y="1141595"/>
              <a:ext cx="480418" cy="17539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35777" y="1606761"/>
              <a:ext cx="476605" cy="16776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11749" y="1581978"/>
              <a:ext cx="415600" cy="217332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17611" y="1095840"/>
              <a:ext cx="449915" cy="358407"/>
            </a:xfrm>
            <a:prstGeom prst="rect">
              <a:avLst/>
            </a:prstGeom>
          </p:spPr>
        </p:pic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5192" y="1375936"/>
            <a:ext cx="270712" cy="26689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714" y="687923"/>
            <a:ext cx="270712" cy="26308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370" y="950003"/>
            <a:ext cx="266899" cy="26689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556" y="1134721"/>
            <a:ext cx="270712" cy="26689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513" y="1489901"/>
            <a:ext cx="270712" cy="26689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527" y="1653472"/>
            <a:ext cx="266899" cy="266899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908312" y="798495"/>
            <a:ext cx="1072600" cy="988427"/>
            <a:chOff x="6523376" y="769391"/>
            <a:chExt cx="1072600" cy="988427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0307" y="769391"/>
              <a:ext cx="495669" cy="25546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89678" y="1100103"/>
              <a:ext cx="480418" cy="175391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47404" y="1565269"/>
              <a:ext cx="476605" cy="16776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23376" y="1540486"/>
              <a:ext cx="415600" cy="217332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29238" y="1054348"/>
              <a:ext cx="449915" cy="358407"/>
            </a:xfrm>
            <a:prstGeom prst="rect">
              <a:avLst/>
            </a:prstGeom>
          </p:spPr>
        </p:pic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725" y="1368734"/>
            <a:ext cx="270712" cy="266899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3165672" y="2122725"/>
            <a:ext cx="1339182" cy="1849730"/>
            <a:chOff x="604563" y="2093621"/>
            <a:chExt cx="1339182" cy="1849730"/>
          </a:xfrm>
        </p:grpSpPr>
        <p:sp>
          <p:nvSpPr>
            <p:cNvPr id="62" name="Rectangle 61"/>
            <p:cNvSpPr/>
            <p:nvPr/>
          </p:nvSpPr>
          <p:spPr>
            <a:xfrm>
              <a:off x="604563" y="2093621"/>
              <a:ext cx="628924" cy="1849729"/>
            </a:xfrm>
            <a:prstGeom prst="rect">
              <a:avLst/>
            </a:prstGeom>
            <a:solidFill>
              <a:schemeClr val="accent2">
                <a:lumMod val="75000"/>
                <a:alpha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233487" y="2724151"/>
              <a:ext cx="710258" cy="1219200"/>
            </a:xfrm>
            <a:prstGeom prst="rect">
              <a:avLst/>
            </a:prstGeom>
            <a:solidFill>
              <a:schemeClr val="accent2">
                <a:lumMod val="75000"/>
                <a:alpha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 rot="5400000">
            <a:off x="3444625" y="2645396"/>
            <a:ext cx="541355" cy="488282"/>
            <a:chOff x="5037222" y="3877240"/>
            <a:chExt cx="541355" cy="488282"/>
          </a:xfrm>
        </p:grpSpPr>
        <p:cxnSp>
          <p:nvCxnSpPr>
            <p:cNvPr id="72" name="Straight Arrow Connector 71"/>
            <p:cNvCxnSpPr/>
            <p:nvPr/>
          </p:nvCxnSpPr>
          <p:spPr>
            <a:xfrm flipH="1">
              <a:off x="5037222" y="4354461"/>
              <a:ext cx="541355" cy="971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5568857" y="3877240"/>
              <a:ext cx="0" cy="488282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/>
          <p:cNvSpPr txBox="1"/>
          <p:nvPr/>
        </p:nvSpPr>
        <p:spPr>
          <a:xfrm>
            <a:off x="3327213" y="4551211"/>
            <a:ext cx="830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FF0000"/>
                </a:solidFill>
                <a:latin typeface="Tw Cen MT"/>
                <a:cs typeface="Tw Cen MT"/>
              </a:rPr>
              <a:t>dist</a:t>
            </a:r>
            <a:r>
              <a:rPr lang="en-US" sz="1600" dirty="0" smtClean="0">
                <a:solidFill>
                  <a:srgbClr val="FF0000"/>
                </a:solidFill>
                <a:latin typeface="Tw Cen MT"/>
                <a:cs typeface="Tw Cen MT"/>
              </a:rPr>
              <a:t> = 2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1381819" y="2493752"/>
            <a:ext cx="0" cy="48828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73037" y="4545175"/>
            <a:ext cx="830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FF0000"/>
                </a:solidFill>
                <a:latin typeface="Tw Cen MT"/>
                <a:cs typeface="Tw Cen MT"/>
              </a:rPr>
              <a:t>dist</a:t>
            </a:r>
            <a:r>
              <a:rPr lang="en-US" sz="1600" dirty="0" smtClean="0">
                <a:solidFill>
                  <a:srgbClr val="FF0000"/>
                </a:solidFill>
                <a:latin typeface="Tw Cen MT"/>
                <a:cs typeface="Tw Cen MT"/>
              </a:rPr>
              <a:t> = 1</a:t>
            </a:r>
          </a:p>
        </p:txBody>
      </p:sp>
      <p:sp>
        <p:nvSpPr>
          <p:cNvPr id="88" name="Rectangular Callout 87"/>
          <p:cNvSpPr/>
          <p:nvPr/>
        </p:nvSpPr>
        <p:spPr>
          <a:xfrm>
            <a:off x="5515177" y="991691"/>
            <a:ext cx="1510667" cy="900336"/>
          </a:xfrm>
          <a:prstGeom prst="wedgeRectCallout">
            <a:avLst>
              <a:gd name="adj1" fmla="val 30139"/>
              <a:gd name="adj2" fmla="val 6383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89" name="Rectangular Callout 88"/>
          <p:cNvSpPr/>
          <p:nvPr/>
        </p:nvSpPr>
        <p:spPr>
          <a:xfrm>
            <a:off x="4185300" y="990564"/>
            <a:ext cx="1510667" cy="900336"/>
          </a:xfrm>
          <a:prstGeom prst="wedgeRectCallout">
            <a:avLst>
              <a:gd name="adj1" fmla="val -31187"/>
              <a:gd name="adj2" fmla="val 6918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718448" y="1249043"/>
            <a:ext cx="1866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w Cen MT"/>
                <a:cs typeface="Tw Cen MT"/>
              </a:rPr>
              <a:t>Equivalent mappings</a:t>
            </a:r>
          </a:p>
        </p:txBody>
      </p:sp>
      <p:sp>
        <p:nvSpPr>
          <p:cNvPr id="91" name="Rectangular Callout 90"/>
          <p:cNvSpPr/>
          <p:nvPr/>
        </p:nvSpPr>
        <p:spPr>
          <a:xfrm>
            <a:off x="2113593" y="1046766"/>
            <a:ext cx="1510667" cy="900336"/>
          </a:xfrm>
          <a:prstGeom prst="wedgeRectCallout">
            <a:avLst>
              <a:gd name="adj1" fmla="val 30139"/>
              <a:gd name="adj2" fmla="val 6383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92" name="Rectangular Callout 91"/>
          <p:cNvSpPr/>
          <p:nvPr/>
        </p:nvSpPr>
        <p:spPr>
          <a:xfrm>
            <a:off x="1007819" y="1060201"/>
            <a:ext cx="1510667" cy="900336"/>
          </a:xfrm>
          <a:prstGeom prst="wedgeRectCallout">
            <a:avLst>
              <a:gd name="adj1" fmla="val -31187"/>
              <a:gd name="adj2" fmla="val 6918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145205" y="1331681"/>
            <a:ext cx="2230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w Cen MT"/>
                <a:cs typeface="Tw Cen MT"/>
              </a:rPr>
              <a:t>Not equivalent mappings</a:t>
            </a:r>
          </a:p>
        </p:txBody>
      </p:sp>
    </p:spTree>
    <p:extLst>
      <p:ext uri="{BB962C8B-B14F-4D97-AF65-F5344CB8AC3E}">
        <p14:creationId xmlns:p14="http://schemas.microsoft.com/office/powerpoint/2010/main" val="102027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062 C -0.02813 -0.00525 -0.05573 -0.0105 -0.06424 0.01605 C -0.07274 0.04228 -0.05244 0.13395 -0.05174 0.1574 " pathEditMode="relative" rAng="0" ptsTypes="A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6" y="7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96296E-6 C -0.03211 -0.02654 -0.06406 -0.05308 -0.07864 -0.03148 C -0.0934 -0.00987 -0.08802 0.12994 -0.08802 0.13025 L -0.08802 0.12994 " pathEditMode="relative" rAng="0" ptsTypes="AAAA">
                                      <p:cBhvr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2" y="453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5679E-6 C -0.046 -0.01635 -0.09201 -0.03271 -0.09687 0.02871 C -0.10191 0.08982 -0.02968 0.3676 -0.02968 0.36791 " pathEditMode="relative" rAng="0" ptsTypes="AAA">
                                      <p:cBhvr>
                                        <p:cTn id="1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1" y="176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83951E-6 C 0.00486 0.1179 0.01007 0.23611 -0.01823 0.30309 C -0.04653 0.37037 -0.16927 0.40278 -0.16927 0.40309 " pathEditMode="relative" rAng="0" ptsTypes="AAA">
                                      <p:cBhvr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81" y="2015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2.96296E-6 C 0.01788 0.13919 0.03628 0.2787 0.0092 0.35401 C -0.01806 0.42901 -0.16372 0.45031 -0.16372 0.45092 " pathEditMode="relative" rAng="0" ptsTypes="AAA">
                                      <p:cBhvr>
                                        <p:cTn id="1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14" y="225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35802E-6 C -0.03732 0.08951 -0.0743 0.17901 -0.09097 0.26821 C -0.10747 0.35772 -0.09965 0.53611 -0.09965 0.53642 " pathEditMode="relative" rAng="0" ptsTypes="AAA">
                                      <p:cBhvr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7" y="2682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C 0.05695 -0.01451 0.11441 -0.02932 0.14618 0.04105 C 0.17813 0.1108 0.1915 0.42068 0.1915 0.42129 L 0.1915 0.42068 L 0.1915 0.42129 " pathEditMode="relative" rAng="0" ptsTypes="AAAAA">
                                      <p:cBhvr>
                                        <p:cTn id="42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66" y="2043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5679E-6 C -0.01024 0.05493 -0.02031 0.11018 -0.02135 0.19351 C -0.02257 0.27685 -0.00677 0.5 -0.00677 0.5003 " pathEditMode="relative" rAng="0" ptsTypes="AAA">
                                      <p:cBhvr>
                                        <p:cTn id="44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2500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61 C 0.01215 0.07685 0.02344 0.1537 0.01059 0.22376 C -0.00243 0.29382 -0.07656 0.4216 -0.07656 0.42191 " pathEditMode="relative" rAng="0" ptsTypes="AAA">
                                      <p:cBhvr>
                                        <p:cTn id="46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2104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93827E-7 C -0.00121 0.12623 -0.00225 0.25309 -0.01389 0.33086 C -0.02552 0.40895 -0.06996 0.4679 -0.06996 0.46852 " pathEditMode="relative" rAng="0" ptsTypes="AAA">
                                      <p:cBhvr>
                                        <p:cTn id="4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7" y="2342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2222 C 0.03837 0.00062 0.07223 0.02346 0.08073 0.12284 C 0.08907 0.22253 0.05521 0.575 0.05521 0.57531 " pathEditMode="relative" rAng="0" ptsTypes="AAA">
                                      <p:cBhvr>
                                        <p:cTn id="5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2987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2.96296E-6 C 0.01563 0.09907 0.03073 0.19815 0.0408 0.30463 C 0.0507 0.4108 0.06059 0.63796 0.06059 0.63827 " pathEditMode="relative" rAng="0" ptsTypes="AAA">
                                      <p:cBhvr>
                                        <p:cTn id="5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6" y="319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2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0.00123 C 0.0566 -0.0074 0.11372 -0.01388 0.17414 -0.00216 C 0.23473 0.00926 0.32553 0.03673 0.36268 0.06883 C 0.4 0.10093 0.39792 0.19136 0.39792 0.19167 L 0.39792 0.19136 " pathEditMode="relative" rAng="0" ptsTypes="AAAAA">
                                      <p:cBhvr>
                                        <p:cTn id="64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4.69136E-6 C -0.0092 0.05061 -0.01945 0.10123 -0.01129 0.12993 C -0.00313 0.15895 0.05017 0.17314 0.05017 0.17376 " pathEditMode="relative" rAng="0" ptsTypes="AAA">
                                      <p:cBhvr>
                                        <p:cTn id="95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" y="867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07 -8.64198E-7 C 0.01702 0.01482 0.02396 0.02994 0.02466 0.05432 C 0.02501 0.0784 0.01303 0.14414 0.01303 0.14475 " pathEditMode="relative" rAng="0" ptsTypes="AAA">
                                      <p:cBhvr>
                                        <p:cTn id="97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7222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82716E-6 C -0.01771 0.05155 -0.03541 0.1034 -0.03489 0.16821 C -0.03455 0.23334 0.00278 0.38982 0.00278 0.39013 " pathEditMode="relative" rAng="0" ptsTypes="AAA">
                                      <p:cBhvr>
                                        <p:cTn id="99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19506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7.40741E-7 C 0.00643 0.05772 0.01285 0.11574 0.00886 0.20586 C 0.00504 0.29568 -0.01024 0.48025 -0.02274 0.53951 C -0.03524 0.59876 -0.06562 0.56142 -0.06562 0.56173 " pathEditMode="relative" rAng="0" ptsTypes="AAAA">
                                      <p:cBhvr>
                                        <p:cTn id="101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8" y="28642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93827E-6 C -0.0099 0.0963 -0.01962 0.1926 -0.0408 0.26976 C -0.06181 0.34723 -0.11268 0.43149 -0.12726 0.4642 " pathEditMode="relative" rAng="0" ptsTypes="AAA">
                                      <p:cBhvr>
                                        <p:cTn id="103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72" y="2321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C -0.00139 0.13488 -0.00278 0.26975 -0.02552 0.33982 C -0.04844 0.40957 -0.13698 0.41945 -0.13698 0.41975 " pathEditMode="relative" rAng="0" ptsTypes="AAA">
                                      <p:cBhvr>
                                        <p:cTn id="105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58" y="20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4" grpId="0"/>
      <p:bldP spid="86" grpId="0"/>
      <p:bldP spid="88" grpId="0" animBg="1"/>
      <p:bldP spid="89" grpId="0" animBg="1"/>
      <p:bldP spid="90" grpId="0"/>
      <p:bldP spid="91" grpId="0" animBg="1"/>
      <p:bldP spid="92" grpId="0" animBg="1"/>
      <p:bldP spid="9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Backup: Formalism (Groups)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891672"/>
            <a:ext cx="1373632" cy="13736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199134"/>
            <a:ext cx="1373632" cy="13736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232" y="1199134"/>
            <a:ext cx="1373632" cy="13736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232" y="2893789"/>
            <a:ext cx="1373632" cy="13736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6853" y="1352550"/>
            <a:ext cx="1791694" cy="17618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42975" y="1581150"/>
            <a:ext cx="20012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Tw Cen MT"/>
                <a:cs typeface="Tw Cen MT"/>
              </a:rPr>
              <a:t>Do nothing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Tw Cen MT"/>
                <a:cs typeface="Tw Cen MT"/>
              </a:rPr>
              <a:t>Rotate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Tw Cen MT"/>
                <a:cs typeface="Tw Cen MT"/>
              </a:rPr>
              <a:t>Reflect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Tw Cen MT"/>
                <a:cs typeface="Tw Cen MT"/>
              </a:rPr>
              <a:t>Combine any of the above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0372" y="609022"/>
            <a:ext cx="1308100" cy="133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0093" y="913458"/>
            <a:ext cx="1846508" cy="3606978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890403" y="3114089"/>
            <a:ext cx="2247210" cy="1550700"/>
          </a:xfrm>
          <a:prstGeom prst="wedgeRectCallout">
            <a:avLst>
              <a:gd name="adj1" fmla="val -16947"/>
              <a:gd name="adj2" fmla="val -6113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w Cen MT"/>
                <a:cs typeface="Tw Cen MT"/>
              </a:rPr>
              <a:t>A total of 8 different transformations (Dihedral group D</a:t>
            </a:r>
            <a:r>
              <a:rPr lang="en-US" baseline="-25000" dirty="0" smtClean="0">
                <a:solidFill>
                  <a:schemeClr val="tx1"/>
                </a:solidFill>
                <a:latin typeface="Tw Cen MT"/>
                <a:cs typeface="Tw Cen MT"/>
              </a:rPr>
              <a:t>8</a:t>
            </a:r>
            <a:r>
              <a:rPr lang="en-US" dirty="0" smtClean="0">
                <a:solidFill>
                  <a:schemeClr val="tx1"/>
                </a:solidFill>
                <a:latin typeface="Tw Cen MT"/>
                <a:cs typeface="Tw Cen MT"/>
              </a:rPr>
              <a:t>)</a:t>
            </a:r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9117" y="929471"/>
            <a:ext cx="2583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w Cen MT"/>
                <a:cs typeface="Tw Cen MT"/>
              </a:rPr>
              <a:t>Which transformations leave </a:t>
            </a:r>
            <a:r>
              <a:rPr lang="en-US" sz="1600" smtClean="0">
                <a:latin typeface="Tw Cen MT"/>
                <a:cs typeface="Tw Cen MT"/>
              </a:rPr>
              <a:t>the structure unchanged?</a:t>
            </a:r>
            <a:endParaRPr lang="en-US" sz="1600" dirty="0" smtClean="0"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62786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33333E-6 L -2.5E-6 0.3293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65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34568E-6 L 0.18576 -0.0034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8" y="-18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9.87654E-7 L 0 -0.3290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45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18576 3.33333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33333E-6 L 0.18576 3.33333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9.87654E-7 L -0.18576 0.0003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06" y="3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18576 3.33333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06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34568E-6 L 0.18576 -0.00031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8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" y="987552"/>
            <a:ext cx="3625620" cy="336166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Mappings</a:t>
            </a:r>
            <a:endParaRPr lang="en-US" dirty="0"/>
          </a:p>
        </p:txBody>
      </p:sp>
      <p:pic>
        <p:nvPicPr>
          <p:cNvPr id="8" name="Picture 7"/>
          <p:cNvPicPr>
            <a:picLocks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" t="12317" r="3581" b="14687"/>
          <a:stretch/>
        </p:blipFill>
        <p:spPr>
          <a:xfrm>
            <a:off x="621792" y="1344168"/>
            <a:ext cx="8564532" cy="2980944"/>
          </a:xfrm>
          <a:prstGeom prst="rect">
            <a:avLst/>
          </a:prstGeom>
          <a:effectLst/>
        </p:spPr>
      </p:pic>
      <p:pic>
        <p:nvPicPr>
          <p:cNvPr id="9" name="Picture 8"/>
          <p:cNvPicPr>
            <a:picLocks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14782" r="1666" b="11939"/>
          <a:stretch/>
        </p:blipFill>
        <p:spPr>
          <a:xfrm>
            <a:off x="758952" y="1143000"/>
            <a:ext cx="8412480" cy="32186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3939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306"/>
    </mc:Choice>
    <mc:Fallback>
      <p:transition spd="slow" advTm="94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Mapping Problem: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Architecture complexity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Nominally</a:t>
            </a:r>
            <a:r>
              <a:rPr lang="en-US" dirty="0" smtClean="0"/>
              <a:t>: </a:t>
            </a:r>
            <a:r>
              <a:rPr lang="en-US" dirty="0" smtClean="0"/>
              <a:t>|mappings| </a:t>
            </a:r>
            <a:r>
              <a:rPr lang="en-US" dirty="0" smtClean="0"/>
              <a:t>= </a:t>
            </a:r>
            <a:r>
              <a:rPr lang="en-US" dirty="0" smtClean="0"/>
              <a:t>|cores|</a:t>
            </a:r>
            <a:r>
              <a:rPr lang="en-US" baseline="30000" dirty="0"/>
              <a:t>|</a:t>
            </a:r>
            <a:r>
              <a:rPr lang="en-US" baseline="30000" dirty="0" smtClean="0"/>
              <a:t>tasks|</a:t>
            </a:r>
            <a:endParaRPr lang="en-US" baseline="30000" dirty="0"/>
          </a:p>
          <a:p>
            <a:r>
              <a:rPr lang="en-US" dirty="0" smtClean="0">
                <a:latin typeface="Tw Cen MT" charset="0"/>
                <a:ea typeface="Tw Cen MT" charset="0"/>
                <a:cs typeface="Tw Cen MT" charset="0"/>
              </a:rPr>
              <a:t>Example: Mapping 41 </a:t>
            </a:r>
            <a:r>
              <a:rPr lang="en-US" dirty="0">
                <a:latin typeface="Tw Cen MT" charset="0"/>
                <a:ea typeface="Tw Cen MT" charset="0"/>
                <a:cs typeface="Tw Cen MT" charset="0"/>
              </a:rPr>
              <a:t>p</a:t>
            </a:r>
            <a:r>
              <a:rPr lang="en-US" dirty="0" smtClean="0">
                <a:latin typeface="Tw Cen MT" charset="0"/>
                <a:ea typeface="Tw Cen MT" charset="0"/>
                <a:cs typeface="Tw Cen MT" charset="0"/>
              </a:rPr>
              <a:t>rocesses </a:t>
            </a:r>
            <a:r>
              <a:rPr lang="en-US" dirty="0">
                <a:latin typeface="Tw Cen MT" charset="0"/>
                <a:ea typeface="Tw Cen MT" charset="0"/>
                <a:cs typeface="Tw Cen MT" charset="0"/>
              </a:rPr>
              <a:t>to </a:t>
            </a:r>
            <a:r>
              <a:rPr lang="en-US" dirty="0" smtClean="0">
                <a:latin typeface="Tw Cen MT" charset="0"/>
                <a:ea typeface="Tw Cen MT" charset="0"/>
                <a:cs typeface="Tw Cen MT" charset="0"/>
              </a:rPr>
              <a:t>MPPA3 Coolidge: </a:t>
            </a:r>
            <a:r>
              <a:rPr lang="en-US" dirty="0">
                <a:latin typeface="Tw Cen MT" charset="0"/>
                <a:ea typeface="Tw Cen MT" charset="0"/>
                <a:cs typeface="Tw Cen MT" charset="0"/>
              </a:rPr>
              <a:t>~</a:t>
            </a:r>
            <a:r>
              <a:rPr lang="en-US" dirty="0" smtClean="0">
                <a:latin typeface="Tw Cen MT" charset="0"/>
                <a:ea typeface="Tw Cen MT" charset="0"/>
                <a:cs typeface="Tw Cen MT" charset="0"/>
              </a:rPr>
              <a:t>10</a:t>
            </a:r>
            <a:r>
              <a:rPr lang="en-US" baseline="30000" dirty="0" smtClean="0">
                <a:latin typeface="Tw Cen MT" charset="0"/>
                <a:ea typeface="Tw Cen MT" charset="0"/>
                <a:cs typeface="Tw Cen MT" charset="0"/>
              </a:rPr>
              <a:t>79</a:t>
            </a:r>
            <a:r>
              <a:rPr lang="en-US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dirty="0">
                <a:latin typeface="Tw Cen MT" charset="0"/>
                <a:ea typeface="Tw Cen MT" charset="0"/>
                <a:cs typeface="Tw Cen MT" charset="0"/>
              </a:rPr>
              <a:t>pos.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9" name="Content Placeholder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914" y="1526458"/>
            <a:ext cx="1455505" cy="1353259"/>
          </a:xfrm>
          <a:prstGeom prst="rect">
            <a:avLst/>
          </a:prstGeom>
        </p:spPr>
      </p:pic>
      <p:pic>
        <p:nvPicPr>
          <p:cNvPr id="10" name="Picture 8" descr="RM2 - Microarchitectures - Acorn - WikiChi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" y="1522363"/>
            <a:ext cx="1360560" cy="121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03268" y="273581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w Cen MT"/>
                <a:cs typeface="Tw Cen MT"/>
              </a:rPr>
              <a:t>[source: </a:t>
            </a:r>
            <a:r>
              <a:rPr lang="en-US" sz="900" dirty="0" smtClean="0">
                <a:latin typeface="Tw Cen MT"/>
                <a:cs typeface="Tw Cen MT"/>
              </a:rPr>
              <a:t>https</a:t>
            </a:r>
            <a:r>
              <a:rPr lang="en-US" sz="900" dirty="0">
                <a:latin typeface="Tw Cen MT"/>
                <a:cs typeface="Tw Cen MT"/>
              </a:rPr>
              <a:t>://</a:t>
            </a:r>
            <a:r>
              <a:rPr lang="en-US" sz="900" dirty="0" err="1" smtClean="0">
                <a:latin typeface="Tw Cen MT"/>
                <a:cs typeface="Tw Cen MT"/>
              </a:rPr>
              <a:t>en.wikichip.org</a:t>
            </a:r>
            <a:r>
              <a:rPr lang="en-US" sz="900" dirty="0" smtClean="0">
                <a:latin typeface="Tw Cen MT"/>
                <a:cs typeface="Tw Cen MT"/>
              </a:rPr>
              <a:t/>
            </a:r>
            <a:br>
              <a:rPr lang="en-US" sz="900" dirty="0" smtClean="0">
                <a:latin typeface="Tw Cen MT"/>
                <a:cs typeface="Tw Cen MT"/>
              </a:rPr>
            </a:br>
            <a:r>
              <a:rPr lang="en-US" sz="900" dirty="0" smtClean="0">
                <a:latin typeface="Tw Cen MT"/>
                <a:cs typeface="Tw Cen MT"/>
              </a:rPr>
              <a:t>/wiki/acorn/microarchitectures/arm2</a:t>
            </a:r>
            <a:r>
              <a:rPr lang="en-US" sz="900" dirty="0" smtClean="0">
                <a:latin typeface="Tw Cen MT"/>
                <a:cs typeface="Tw Cen MT"/>
              </a:rPr>
              <a:t>]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2523918" y="1877549"/>
            <a:ext cx="478459" cy="56432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1434" y="3071396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w Cen MT"/>
                <a:cs typeface="Tw Cen MT"/>
              </a:rPr>
              <a:t>ARM2 (1986)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46468" y="2859781"/>
            <a:ext cx="1875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Tw Cen MT"/>
                <a:cs typeface="Tw Cen MT"/>
              </a:rPr>
              <a:t>Exynos</a:t>
            </a:r>
            <a:r>
              <a:rPr lang="en-US" sz="1600" dirty="0" smtClean="0">
                <a:latin typeface="Tw Cen MT"/>
                <a:cs typeface="Tw Cen MT"/>
              </a:rPr>
              <a:t> 5422 (2014)</a:t>
            </a:r>
            <a:br>
              <a:rPr lang="en-US" sz="1600" dirty="0" smtClean="0">
                <a:latin typeface="Tw Cen MT"/>
                <a:cs typeface="Tw Cen MT"/>
              </a:rPr>
            </a:br>
            <a:r>
              <a:rPr lang="en-US" sz="1600" dirty="0" smtClean="0">
                <a:latin typeface="Tw Cen MT"/>
                <a:cs typeface="Tw Cen MT"/>
              </a:rPr>
              <a:t>ARM </a:t>
            </a:r>
            <a:r>
              <a:rPr lang="en-US" sz="1600" dirty="0" err="1" smtClean="0">
                <a:latin typeface="Tw Cen MT"/>
                <a:cs typeface="Tw Cen MT"/>
              </a:rPr>
              <a:t>big.LITTLE</a:t>
            </a:r>
            <a:endParaRPr lang="en-US" sz="1600" dirty="0" smtClean="0">
              <a:latin typeface="Tw Cen MT"/>
              <a:cs typeface="Tw Cen M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93" y="1539360"/>
            <a:ext cx="2998182" cy="12608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682795" y="2879717"/>
            <a:ext cx="1552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Tw Cen MT"/>
                <a:cs typeface="Tw Cen MT"/>
              </a:rPr>
              <a:t>Kalray</a:t>
            </a:r>
            <a:r>
              <a:rPr lang="en-US" sz="1600" dirty="0" smtClean="0">
                <a:latin typeface="Tw Cen MT"/>
                <a:cs typeface="Tw Cen MT"/>
              </a:rPr>
              <a:t> MPPA3 </a:t>
            </a:r>
          </a:p>
          <a:p>
            <a:pPr algn="ctr"/>
            <a:r>
              <a:rPr lang="en-US" sz="1600" dirty="0" smtClean="0">
                <a:latin typeface="Tw Cen MT"/>
                <a:cs typeface="Tw Cen MT"/>
              </a:rPr>
              <a:t>Coolidge (2020)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181529" y="1877548"/>
            <a:ext cx="478459" cy="56432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3695288" y="2571750"/>
            <a:ext cx="2815784" cy="978966"/>
          </a:xfrm>
          <a:prstGeom prst="wedgeRectCallout">
            <a:avLst>
              <a:gd name="adj1" fmla="val 47612"/>
              <a:gd name="adj2" fmla="val 10005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  <a:latin typeface="Tw Cen MT"/>
                <a:cs typeface="Tw Cen MT"/>
              </a:rPr>
              <a:t>around</a:t>
            </a:r>
            <a:r>
              <a:rPr lang="en-US" smtClean="0">
                <a:solidFill>
                  <a:schemeClr val="tx1"/>
                </a:solidFill>
                <a:latin typeface="Tw Cen MT"/>
                <a:cs typeface="Tw Cen MT"/>
              </a:rPr>
              <a:t> the number of atoms </a:t>
            </a:r>
            <a:r>
              <a:rPr lang="en-US" dirty="0" smtClean="0">
                <a:solidFill>
                  <a:schemeClr val="tx1"/>
                </a:solidFill>
                <a:latin typeface="Tw Cen MT"/>
                <a:cs typeface="Tw Cen MT"/>
              </a:rPr>
              <a:t>in the (observable) universe!</a:t>
            </a:r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0788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668"/>
    </mc:Choice>
    <mc:Fallback>
      <p:transition spd="slow" advTm="123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Mapping </a:t>
            </a:r>
            <a:r>
              <a:rPr lang="en-US" dirty="0" smtClean="0"/>
              <a:t>Space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8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13" y="1200861"/>
            <a:ext cx="1441785" cy="134050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5" y="1274924"/>
            <a:ext cx="2928233" cy="1231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28" y="1070271"/>
            <a:ext cx="1345930" cy="12655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106751"/>
            <a:ext cx="2277581" cy="223772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219200" y="1868751"/>
            <a:ext cx="86032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Down Arrow 17"/>
          <p:cNvSpPr/>
          <p:nvPr/>
        </p:nvSpPr>
        <p:spPr>
          <a:xfrm rot="16200000">
            <a:off x="5544969" y="1562207"/>
            <a:ext cx="530244" cy="702475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172627" y="876367"/>
            <a:ext cx="888738" cy="2074154"/>
            <a:chOff x="193091" y="2446155"/>
            <a:chExt cx="888738" cy="2074154"/>
          </a:xfrm>
        </p:grpSpPr>
        <p:sp>
          <p:nvSpPr>
            <p:cNvPr id="28" name="Oval 27"/>
            <p:cNvSpPr/>
            <p:nvPr/>
          </p:nvSpPr>
          <p:spPr>
            <a:xfrm>
              <a:off x="507267" y="2446155"/>
              <a:ext cx="284900" cy="335280"/>
            </a:xfrm>
            <a:prstGeom prst="ellipse">
              <a:avLst/>
            </a:prstGeom>
            <a:solidFill>
              <a:srgbClr val="FF666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93835" y="2817319"/>
              <a:ext cx="284900" cy="335280"/>
            </a:xfrm>
            <a:prstGeom prst="ellipse">
              <a:avLst/>
            </a:prstGeom>
            <a:solidFill>
              <a:srgbClr val="FF666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93835" y="3314044"/>
              <a:ext cx="284900" cy="335280"/>
            </a:xfrm>
            <a:prstGeom prst="ellipse">
              <a:avLst/>
            </a:prstGeom>
            <a:solidFill>
              <a:srgbClr val="FF666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796929" y="2817319"/>
              <a:ext cx="284900" cy="335280"/>
            </a:xfrm>
            <a:prstGeom prst="ellipse">
              <a:avLst/>
            </a:prstGeom>
            <a:solidFill>
              <a:srgbClr val="FF666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796185" y="3314044"/>
              <a:ext cx="284900" cy="335280"/>
            </a:xfrm>
            <a:prstGeom prst="ellipse">
              <a:avLst/>
            </a:prstGeom>
            <a:solidFill>
              <a:srgbClr val="FF666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3091" y="3790950"/>
              <a:ext cx="284900" cy="335280"/>
            </a:xfrm>
            <a:prstGeom prst="ellipse">
              <a:avLst/>
            </a:prstGeom>
            <a:solidFill>
              <a:srgbClr val="FF666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794283" y="3790950"/>
              <a:ext cx="284900" cy="335280"/>
            </a:xfrm>
            <a:prstGeom prst="ellipse">
              <a:avLst/>
            </a:prstGeom>
            <a:solidFill>
              <a:srgbClr val="FF666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07267" y="4185029"/>
              <a:ext cx="284900" cy="335280"/>
            </a:xfrm>
            <a:prstGeom prst="ellipse">
              <a:avLst/>
            </a:prstGeom>
            <a:solidFill>
              <a:srgbClr val="FF666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cxnSp>
          <p:nvCxnSpPr>
            <p:cNvPr id="37" name="Straight Arrow Connector 36"/>
            <p:cNvCxnSpPr>
              <a:stCxn id="28" idx="3"/>
              <a:endCxn id="29" idx="7"/>
            </p:cNvCxnSpPr>
            <p:nvPr/>
          </p:nvCxnSpPr>
          <p:spPr>
            <a:xfrm flipH="1">
              <a:off x="437012" y="2732334"/>
              <a:ext cx="111978" cy="134086"/>
            </a:xfrm>
            <a:prstGeom prst="straightConnector1">
              <a:avLst/>
            </a:prstGeom>
            <a:ln>
              <a:solidFill>
                <a:srgbClr val="FF666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8" idx="5"/>
              <a:endCxn id="31" idx="1"/>
            </p:cNvCxnSpPr>
            <p:nvPr/>
          </p:nvCxnSpPr>
          <p:spPr>
            <a:xfrm>
              <a:off x="750444" y="2732334"/>
              <a:ext cx="88208" cy="134086"/>
            </a:xfrm>
            <a:prstGeom prst="straightConnector1">
              <a:avLst/>
            </a:prstGeom>
            <a:ln>
              <a:solidFill>
                <a:srgbClr val="FF666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9" idx="4"/>
              <a:endCxn id="30" idx="0"/>
            </p:cNvCxnSpPr>
            <p:nvPr/>
          </p:nvCxnSpPr>
          <p:spPr>
            <a:xfrm>
              <a:off x="336285" y="3152599"/>
              <a:ext cx="0" cy="161445"/>
            </a:xfrm>
            <a:prstGeom prst="straightConnector1">
              <a:avLst/>
            </a:prstGeom>
            <a:ln>
              <a:solidFill>
                <a:srgbClr val="FF666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1" idx="4"/>
              <a:endCxn id="32" idx="0"/>
            </p:cNvCxnSpPr>
            <p:nvPr/>
          </p:nvCxnSpPr>
          <p:spPr>
            <a:xfrm flipH="1">
              <a:off x="938635" y="3152599"/>
              <a:ext cx="744" cy="161445"/>
            </a:xfrm>
            <a:prstGeom prst="straightConnector1">
              <a:avLst/>
            </a:prstGeom>
            <a:ln>
              <a:solidFill>
                <a:srgbClr val="FF666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30" idx="4"/>
              <a:endCxn id="33" idx="0"/>
            </p:cNvCxnSpPr>
            <p:nvPr/>
          </p:nvCxnSpPr>
          <p:spPr>
            <a:xfrm flipH="1">
              <a:off x="335541" y="3649324"/>
              <a:ext cx="744" cy="141626"/>
            </a:xfrm>
            <a:prstGeom prst="straightConnector1">
              <a:avLst/>
            </a:prstGeom>
            <a:ln>
              <a:solidFill>
                <a:srgbClr val="FF666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2" idx="4"/>
              <a:endCxn id="34" idx="0"/>
            </p:cNvCxnSpPr>
            <p:nvPr/>
          </p:nvCxnSpPr>
          <p:spPr>
            <a:xfrm flipH="1">
              <a:off x="936733" y="3649324"/>
              <a:ext cx="1902" cy="141626"/>
            </a:xfrm>
            <a:prstGeom prst="straightConnector1">
              <a:avLst/>
            </a:prstGeom>
            <a:ln>
              <a:solidFill>
                <a:srgbClr val="FF666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34" idx="3"/>
              <a:endCxn id="35" idx="7"/>
            </p:cNvCxnSpPr>
            <p:nvPr/>
          </p:nvCxnSpPr>
          <p:spPr>
            <a:xfrm flipH="1">
              <a:off x="750444" y="4077129"/>
              <a:ext cx="85562" cy="157001"/>
            </a:xfrm>
            <a:prstGeom prst="straightConnector1">
              <a:avLst/>
            </a:prstGeom>
            <a:ln>
              <a:solidFill>
                <a:srgbClr val="FF666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33" idx="5"/>
              <a:endCxn id="35" idx="1"/>
            </p:cNvCxnSpPr>
            <p:nvPr/>
          </p:nvCxnSpPr>
          <p:spPr>
            <a:xfrm>
              <a:off x="436268" y="4077129"/>
              <a:ext cx="112722" cy="157001"/>
            </a:xfrm>
            <a:prstGeom prst="straightConnector1">
              <a:avLst/>
            </a:prstGeom>
            <a:ln>
              <a:solidFill>
                <a:srgbClr val="FF666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Oval 113"/>
          <p:cNvSpPr/>
          <p:nvPr/>
        </p:nvSpPr>
        <p:spPr>
          <a:xfrm>
            <a:off x="573553" y="1432200"/>
            <a:ext cx="284900" cy="335280"/>
          </a:xfrm>
          <a:prstGeom prst="ellipse">
            <a:avLst/>
          </a:prstGeom>
          <a:solidFill>
            <a:srgbClr val="FF666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Tw Cen MT"/>
              <a:cs typeface="Tw Cen MT"/>
            </a:endParaRPr>
          </a:p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Tw Cen MT"/>
              <a:cs typeface="Tw Cen MT"/>
            </a:endParaRPr>
          </a:p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Tw Cen MT"/>
              <a:cs typeface="Tw Cen MT"/>
            </a:endParaRPr>
          </a:p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Tw Cen MT"/>
              <a:cs typeface="Tw Cen MT"/>
            </a:endParaRPr>
          </a:p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571832" y="1987708"/>
            <a:ext cx="284900" cy="335280"/>
          </a:xfrm>
          <a:prstGeom prst="ellipse">
            <a:avLst/>
          </a:prstGeom>
          <a:solidFill>
            <a:srgbClr val="FF666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cxnSp>
        <p:nvCxnSpPr>
          <p:cNvPr id="123" name="Straight Arrow Connector 122"/>
          <p:cNvCxnSpPr>
            <a:stCxn id="114" idx="4"/>
            <a:endCxn id="116" idx="0"/>
          </p:cNvCxnSpPr>
          <p:nvPr/>
        </p:nvCxnSpPr>
        <p:spPr>
          <a:xfrm flipH="1">
            <a:off x="714282" y="1767480"/>
            <a:ext cx="1721" cy="220228"/>
          </a:xfrm>
          <a:prstGeom prst="straightConnector1">
            <a:avLst/>
          </a:prstGeom>
          <a:ln>
            <a:solidFill>
              <a:srgbClr val="FF666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Left Brace 132"/>
          <p:cNvSpPr/>
          <p:nvPr/>
        </p:nvSpPr>
        <p:spPr>
          <a:xfrm rot="16200000">
            <a:off x="2780972" y="1093683"/>
            <a:ext cx="336105" cy="4826198"/>
          </a:xfrm>
          <a:prstGeom prst="leftBrace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Left Brace 133"/>
          <p:cNvSpPr/>
          <p:nvPr/>
        </p:nvSpPr>
        <p:spPr>
          <a:xfrm rot="16200000">
            <a:off x="7471594" y="2548130"/>
            <a:ext cx="412183" cy="1993381"/>
          </a:xfrm>
          <a:prstGeom prst="leftBrace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2500022" y="3842064"/>
            <a:ext cx="93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w Cen MT"/>
                <a:cs typeface="Tw Cen MT"/>
              </a:rPr>
              <a:t>H</a:t>
            </a:r>
            <a:r>
              <a:rPr lang="en-US" sz="1600" dirty="0" smtClean="0">
                <a:latin typeface="Tw Cen MT"/>
                <a:cs typeface="Tw Cen MT"/>
              </a:rPr>
              <a:t>euristics</a:t>
            </a:r>
            <a:endParaRPr lang="en-US" sz="1600" dirty="0" smtClean="0">
              <a:latin typeface="Tw Cen MT"/>
              <a:cs typeface="Tw Cen MT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978615" y="3842064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w Cen MT"/>
                <a:cs typeface="Tw Cen MT"/>
              </a:rPr>
              <a:t>Meta-heuristics</a:t>
            </a:r>
            <a:endParaRPr lang="en-US" sz="1600" dirty="0" smtClean="0">
              <a:latin typeface="Tw Cen MT"/>
              <a:cs typeface="Tw Cen MT"/>
            </a:endParaRPr>
          </a:p>
        </p:txBody>
      </p:sp>
      <p:sp>
        <p:nvSpPr>
          <p:cNvPr id="137" name="Rectangular Callout 136"/>
          <p:cNvSpPr/>
          <p:nvPr/>
        </p:nvSpPr>
        <p:spPr>
          <a:xfrm rot="20126049">
            <a:off x="5188142" y="3045196"/>
            <a:ext cx="1666836" cy="656632"/>
          </a:xfrm>
          <a:prstGeom prst="wedgeRectCallout">
            <a:avLst>
              <a:gd name="adj1" fmla="val 17634"/>
              <a:gd name="adj2" fmla="val -26930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w Cen MT"/>
                <a:cs typeface="Tw Cen MT"/>
              </a:rPr>
              <a:t>State of </a:t>
            </a:r>
            <a:br>
              <a:rPr lang="en-US" dirty="0" smtClean="0">
                <a:solidFill>
                  <a:schemeClr val="tx1"/>
                </a:solidFill>
                <a:latin typeface="Tw Cen MT"/>
                <a:cs typeface="Tw Cen MT"/>
              </a:rPr>
            </a:br>
            <a:r>
              <a:rPr lang="en-US" dirty="0" smtClean="0">
                <a:solidFill>
                  <a:schemeClr val="tx1"/>
                </a:solidFill>
                <a:latin typeface="Tw Cen MT"/>
                <a:cs typeface="Tw Cen MT"/>
              </a:rPr>
              <a:t>the art: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w Cen MT"/>
                <a:cs typeface="Tw Cen MT"/>
              </a:rPr>
              <a:t>g</a:t>
            </a:r>
            <a:r>
              <a:rPr lang="en-US" dirty="0" smtClean="0">
                <a:solidFill>
                  <a:schemeClr val="tx1"/>
                </a:solidFill>
                <a:latin typeface="Tw Cen MT"/>
                <a:cs typeface="Tw Cen MT"/>
              </a:rPr>
              <a:t>ap*</a:t>
            </a:r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139" name="Left Brace 138"/>
          <p:cNvSpPr/>
          <p:nvPr/>
        </p:nvSpPr>
        <p:spPr>
          <a:xfrm rot="16200000">
            <a:off x="4389945" y="270679"/>
            <a:ext cx="459360" cy="8109503"/>
          </a:xfrm>
          <a:prstGeom prst="leftBrace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3963984" y="4512854"/>
            <a:ext cx="1828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w Cen MT"/>
                <a:cs typeface="Tw Cen MT"/>
              </a:rPr>
              <a:t>Proposed Extensions</a:t>
            </a:r>
            <a:endParaRPr lang="en-US" sz="1600" dirty="0" smtClean="0">
              <a:latin typeface="Tw Cen MT"/>
              <a:cs typeface="Tw Cen MT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878208" y="3739611"/>
            <a:ext cx="785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latin typeface="Tw Cen MT"/>
                <a:cs typeface="Tw Cen MT"/>
              </a:rPr>
              <a:t>*mostly</a:t>
            </a:r>
            <a:endParaRPr lang="en-US" sz="1600" dirty="0" smtClean="0">
              <a:latin typeface="Tw Cen MT"/>
              <a:cs typeface="Tw Cen M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5452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889"/>
    </mc:Choice>
    <mc:Fallback>
      <p:transition spd="slow" advTm="132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6" grpId="0" animBg="1"/>
      <p:bldP spid="133" grpId="0" animBg="1"/>
      <p:bldP spid="134" grpId="0" animBg="1"/>
      <p:bldP spid="135" grpId="0"/>
      <p:bldP spid="136" grpId="0"/>
      <p:bldP spid="137" grpId="0"/>
      <p:bldP spid="139" grpId="0" animBg="1"/>
      <p:bldP spid="140" grpId="0"/>
      <p:bldP spid="1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Contributions/Outline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367316" y="970548"/>
            <a:ext cx="8569325" cy="3743994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Software Synthesis +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Structure</a:t>
            </a:r>
            <a:r>
              <a:rPr lang="en-US" dirty="0" smtClean="0"/>
              <a:t>s in Mappings</a:t>
            </a: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Symmetries</a:t>
            </a:r>
          </a:p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Mapping Representations</a:t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+ Design-Space Exploration</a:t>
            </a:r>
          </a:p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Metric Spaces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Reactors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9" t="13698" r="22120" b="51696"/>
          <a:stretch/>
        </p:blipFill>
        <p:spPr>
          <a:xfrm>
            <a:off x="3852069" y="718064"/>
            <a:ext cx="5114299" cy="414014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1361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918"/>
    </mc:Choice>
    <mc:Fallback>
      <p:transition spd="slow" advTm="8291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Software Synthesis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5" y="1809750"/>
            <a:ext cx="7480300" cy="24003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5288" y="915566"/>
            <a:ext cx="8569325" cy="3743994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Inspired by hardware (high-level) synthesis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Software is more flexible (if we can get away with it)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491" y="1023456"/>
            <a:ext cx="1508048" cy="114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89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5"/>
    </mc:Choice>
    <mc:Fallback>
      <p:transition spd="slow" advTm="1615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7|30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|12.9|8.1|4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|23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6.1|83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2.8|46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6.1|83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3|38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6.1|8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7|25|83.7|67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9|3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4|23.7|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9|7.5|55|26.3|5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6.1|83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4.6|16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3|14|14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6.1|83.3"/>
</p:tagLst>
</file>

<file path=ppt/theme/theme1.xml><?xml version="1.0" encoding="utf-8"?>
<a:theme xmlns:a="http://schemas.openxmlformats.org/drawingml/2006/main" name="1_cfaed orange">
  <a:themeElements>
    <a:clrScheme name="cfaed orange">
      <a:dk1>
        <a:sysClr val="windowText" lastClr="000000"/>
      </a:dk1>
      <a:lt1>
        <a:sysClr val="window" lastClr="FFFFFF"/>
      </a:lt1>
      <a:dk2>
        <a:srgbClr val="265E87"/>
      </a:dk2>
      <a:lt2>
        <a:srgbClr val="FFFFFF"/>
      </a:lt2>
      <a:accent1>
        <a:srgbClr val="265E87"/>
      </a:accent1>
      <a:accent2>
        <a:srgbClr val="71CFEB"/>
      </a:accent2>
      <a:accent3>
        <a:srgbClr val="E87B14"/>
      </a:accent3>
      <a:accent4>
        <a:srgbClr val="2CB1C7"/>
      </a:accent4>
      <a:accent5>
        <a:srgbClr val="B2D235"/>
      </a:accent5>
      <a:accent6>
        <a:srgbClr val="00B48D"/>
      </a:accent6>
      <a:hlink>
        <a:srgbClr val="00B4EB"/>
      </a:hlink>
      <a:folHlink>
        <a:srgbClr val="FFC000"/>
      </a:folHlink>
    </a:clrScheme>
    <a:fontScheme name="cfaed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Mod val="40000"/>
            <a:lumOff val="60000"/>
          </a:schemeClr>
        </a:solidFill>
        <a:ln>
          <a:noFill/>
        </a:ln>
      </a:spPr>
      <a:bodyPr rtlCol="0" anchor="ctr"/>
      <a:lstStyle>
        <a:defPPr algn="ctr">
          <a:defRPr dirty="0">
            <a:solidFill>
              <a:schemeClr val="tx1"/>
            </a:solidFill>
            <a:latin typeface="Tw Cen MT"/>
            <a:cs typeface="Tw Cen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>
            <a:latin typeface="Tw Cen MT"/>
            <a:cs typeface="Tw Cen M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ccc-template</Template>
  <TotalTime>15811</TotalTime>
  <Words>2423</Words>
  <Application>Microsoft Macintosh PowerPoint</Application>
  <PresentationFormat>On-screen Show (16:9)</PresentationFormat>
  <Paragraphs>309</Paragraphs>
  <Slides>46</Slides>
  <Notes>12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Calibri</vt:lpstr>
      <vt:lpstr>DIN-Bold</vt:lpstr>
      <vt:lpstr>Tw Cen MT</vt:lpstr>
      <vt:lpstr>Verdana</vt:lpstr>
      <vt:lpstr>Wingdings</vt:lpstr>
      <vt:lpstr>Arial</vt:lpstr>
      <vt:lpstr>1_cfaed orange</vt:lpstr>
      <vt:lpstr>Improving model-based software synthesis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Questions?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Symmetry in Software Synthesis</dc:title>
  <dc:creator>Microsoft Office User</dc:creator>
  <cp:lastModifiedBy>Microsoft Office User</cp:lastModifiedBy>
  <cp:revision>347</cp:revision>
  <cp:lastPrinted>2021-03-05T09:19:47Z</cp:lastPrinted>
  <dcterms:created xsi:type="dcterms:W3CDTF">2018-01-16T13:55:52Z</dcterms:created>
  <dcterms:modified xsi:type="dcterms:W3CDTF">2021-04-29T16:15:08Z</dcterms:modified>
</cp:coreProperties>
</file>